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Nexa" panose="020B0604020202020204" charset="0"/>
      <p:regular r:id="rId12"/>
    </p:embeddedFont>
    <p:embeddedFont>
      <p:font typeface="Nexa Bold" panose="020B0604020202020204" charset="0"/>
      <p:regular r:id="rId13"/>
    </p:embeddedFont>
    <p:embeddedFont>
      <p:font typeface="Ribeye"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ortbendisd.com/domain/2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5163928" y="1885224"/>
            <a:ext cx="7960143" cy="7960143"/>
          </a:xfrm>
          <a:custGeom>
            <a:avLst/>
            <a:gdLst/>
            <a:ahLst/>
            <a:cxnLst/>
            <a:rect l="l" t="t" r="r" b="b"/>
            <a:pathLst>
              <a:path w="7960143" h="7960143">
                <a:moveTo>
                  <a:pt x="0" y="0"/>
                </a:moveTo>
                <a:lnTo>
                  <a:pt x="7960144" y="0"/>
                </a:lnTo>
                <a:lnTo>
                  <a:pt x="7960144" y="7960143"/>
                </a:lnTo>
                <a:lnTo>
                  <a:pt x="0" y="7960143"/>
                </a:lnTo>
                <a:lnTo>
                  <a:pt x="0" y="0"/>
                </a:lnTo>
                <a:close/>
              </a:path>
            </a:pathLst>
          </a:custGeom>
          <a:blipFill>
            <a:blip r:embed="rId3"/>
            <a:stretch>
              <a:fillRect/>
            </a:stretch>
          </a:blipFill>
        </p:spPr>
        <p:txBody>
          <a:bodyPr/>
          <a:lstStyle/>
          <a:p>
            <a:endParaRPr lang="en-US"/>
          </a:p>
        </p:txBody>
      </p:sp>
      <p:sp>
        <p:nvSpPr>
          <p:cNvPr id="7" name="Freeform 7"/>
          <p:cNvSpPr/>
          <p:nvPr/>
        </p:nvSpPr>
        <p:spPr>
          <a:xfrm>
            <a:off x="199480" y="6389053"/>
            <a:ext cx="5721757" cy="3897947"/>
          </a:xfrm>
          <a:custGeom>
            <a:avLst/>
            <a:gdLst/>
            <a:ahLst/>
            <a:cxnLst/>
            <a:rect l="l" t="t" r="r" b="b"/>
            <a:pathLst>
              <a:path w="5721757" h="3897947">
                <a:moveTo>
                  <a:pt x="0" y="0"/>
                </a:moveTo>
                <a:lnTo>
                  <a:pt x="5721758" y="0"/>
                </a:lnTo>
                <a:lnTo>
                  <a:pt x="5721758" y="3897947"/>
                </a:lnTo>
                <a:lnTo>
                  <a:pt x="0" y="3897947"/>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680126" y="261255"/>
            <a:ext cx="12927748" cy="1325870"/>
          </a:xfrm>
          <a:prstGeom prst="rect">
            <a:avLst/>
          </a:prstGeom>
        </p:spPr>
        <p:txBody>
          <a:bodyPr lIns="0" tIns="0" rIns="0" bIns="0" rtlCol="0" anchor="t">
            <a:spAutoFit/>
          </a:bodyPr>
          <a:lstStyle/>
          <a:p>
            <a:pPr algn="ctr">
              <a:lnSpc>
                <a:spcPts val="10920"/>
              </a:lnSpc>
            </a:pPr>
            <a:r>
              <a:rPr lang="en-US" sz="7800">
                <a:solidFill>
                  <a:srgbClr val="D76523"/>
                </a:solidFill>
                <a:latin typeface="Ribeye"/>
                <a:ea typeface="Ribeye"/>
                <a:cs typeface="Ribeye"/>
                <a:sym typeface="Ribeye"/>
              </a:rPr>
              <a:t>Sign 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3211315" y="6148410"/>
            <a:ext cx="4172276" cy="3801987"/>
          </a:xfrm>
          <a:custGeom>
            <a:avLst/>
            <a:gdLst/>
            <a:ahLst/>
            <a:cxnLst/>
            <a:rect l="l" t="t" r="r" b="b"/>
            <a:pathLst>
              <a:path w="4172276" h="3801987">
                <a:moveTo>
                  <a:pt x="0" y="0"/>
                </a:moveTo>
                <a:lnTo>
                  <a:pt x="4172277" y="0"/>
                </a:lnTo>
                <a:lnTo>
                  <a:pt x="4172277" y="3801987"/>
                </a:lnTo>
                <a:lnTo>
                  <a:pt x="0" y="3801987"/>
                </a:lnTo>
                <a:lnTo>
                  <a:pt x="0" y="0"/>
                </a:lnTo>
                <a:close/>
              </a:path>
            </a:pathLst>
          </a:custGeom>
          <a:blipFill>
            <a:blip r:embed="rId3"/>
            <a:stretch>
              <a:fillRect/>
            </a:stretch>
          </a:blipFill>
        </p:spPr>
        <p:txBody>
          <a:bodyPr/>
          <a:lstStyle/>
          <a:p>
            <a:endParaRPr lang="en-US"/>
          </a:p>
        </p:txBody>
      </p:sp>
      <p:sp>
        <p:nvSpPr>
          <p:cNvPr id="7" name="Freeform 7"/>
          <p:cNvSpPr/>
          <p:nvPr/>
        </p:nvSpPr>
        <p:spPr>
          <a:xfrm>
            <a:off x="5735589" y="1771926"/>
            <a:ext cx="6481302" cy="8390035"/>
          </a:xfrm>
          <a:custGeom>
            <a:avLst/>
            <a:gdLst/>
            <a:ahLst/>
            <a:cxnLst/>
            <a:rect l="l" t="t" r="r" b="b"/>
            <a:pathLst>
              <a:path w="6481302" h="8390035">
                <a:moveTo>
                  <a:pt x="0" y="0"/>
                </a:moveTo>
                <a:lnTo>
                  <a:pt x="6481302" y="0"/>
                </a:lnTo>
                <a:lnTo>
                  <a:pt x="6481302" y="8390035"/>
                </a:lnTo>
                <a:lnTo>
                  <a:pt x="0" y="8390035"/>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680126" y="261255"/>
            <a:ext cx="12927748" cy="1285864"/>
          </a:xfrm>
          <a:prstGeom prst="rect">
            <a:avLst/>
          </a:prstGeom>
        </p:spPr>
        <p:txBody>
          <a:bodyPr lIns="0" tIns="0" rIns="0" bIns="0" rtlCol="0" anchor="t">
            <a:spAutoFit/>
          </a:bodyPr>
          <a:lstStyle/>
          <a:p>
            <a:pPr algn="ctr">
              <a:lnSpc>
                <a:spcPts val="10500"/>
              </a:lnSpc>
            </a:pPr>
            <a:r>
              <a:rPr lang="en-US" sz="7500">
                <a:solidFill>
                  <a:srgbClr val="D76523"/>
                </a:solidFill>
                <a:latin typeface="Ribeye"/>
                <a:ea typeface="Ribeye"/>
                <a:cs typeface="Ribeye"/>
                <a:sym typeface="Ribeye"/>
              </a:rPr>
              <a:t>How Can We Help?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682624" y="1572341"/>
            <a:ext cx="14922751" cy="7142318"/>
            <a:chOff x="0" y="0"/>
            <a:chExt cx="3930272" cy="1881104"/>
          </a:xfrm>
        </p:grpSpPr>
        <p:sp>
          <p:nvSpPr>
            <p:cNvPr id="4" name="Freeform 4"/>
            <p:cNvSpPr/>
            <p:nvPr/>
          </p:nvSpPr>
          <p:spPr>
            <a:xfrm>
              <a:off x="0" y="0"/>
              <a:ext cx="3930272" cy="1881104"/>
            </a:xfrm>
            <a:custGeom>
              <a:avLst/>
              <a:gdLst/>
              <a:ahLst/>
              <a:cxnLst/>
              <a:rect l="l" t="t" r="r" b="b"/>
              <a:pathLst>
                <a:path w="3930272" h="1881104">
                  <a:moveTo>
                    <a:pt x="7782" y="0"/>
                  </a:moveTo>
                  <a:lnTo>
                    <a:pt x="3922490" y="0"/>
                  </a:lnTo>
                  <a:cubicBezTo>
                    <a:pt x="3924554" y="0"/>
                    <a:pt x="3926534" y="820"/>
                    <a:pt x="3927993" y="2279"/>
                  </a:cubicBezTo>
                  <a:cubicBezTo>
                    <a:pt x="3929452" y="3739"/>
                    <a:pt x="3930272" y="5718"/>
                    <a:pt x="3930272" y="7782"/>
                  </a:cubicBezTo>
                  <a:lnTo>
                    <a:pt x="3930272" y="1873322"/>
                  </a:lnTo>
                  <a:cubicBezTo>
                    <a:pt x="3930272" y="1875386"/>
                    <a:pt x="3929452" y="1877366"/>
                    <a:pt x="3927993" y="1878825"/>
                  </a:cubicBezTo>
                  <a:cubicBezTo>
                    <a:pt x="3926534" y="1880284"/>
                    <a:pt x="3924554" y="1881104"/>
                    <a:pt x="3922490" y="1881104"/>
                  </a:cubicBezTo>
                  <a:lnTo>
                    <a:pt x="7782" y="1881104"/>
                  </a:lnTo>
                  <a:cubicBezTo>
                    <a:pt x="5718" y="1881104"/>
                    <a:pt x="3739" y="1880284"/>
                    <a:pt x="2279" y="1878825"/>
                  </a:cubicBezTo>
                  <a:cubicBezTo>
                    <a:pt x="820" y="1877366"/>
                    <a:pt x="0" y="1875386"/>
                    <a:pt x="0" y="1873322"/>
                  </a:cubicBezTo>
                  <a:lnTo>
                    <a:pt x="0" y="7782"/>
                  </a:lnTo>
                  <a:cubicBezTo>
                    <a:pt x="0" y="5718"/>
                    <a:pt x="820" y="3739"/>
                    <a:pt x="2279" y="2279"/>
                  </a:cubicBezTo>
                  <a:cubicBezTo>
                    <a:pt x="3739" y="820"/>
                    <a:pt x="5718" y="0"/>
                    <a:pt x="7782"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3930272" cy="1919204"/>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3641972" y="6082285"/>
            <a:ext cx="4248703" cy="3940672"/>
          </a:xfrm>
          <a:custGeom>
            <a:avLst/>
            <a:gdLst/>
            <a:ahLst/>
            <a:cxnLst/>
            <a:rect l="l" t="t" r="r" b="b"/>
            <a:pathLst>
              <a:path w="4248703" h="3940672">
                <a:moveTo>
                  <a:pt x="0" y="0"/>
                </a:moveTo>
                <a:lnTo>
                  <a:pt x="4248704" y="0"/>
                </a:lnTo>
                <a:lnTo>
                  <a:pt x="4248704" y="3940672"/>
                </a:lnTo>
                <a:lnTo>
                  <a:pt x="0" y="3940672"/>
                </a:lnTo>
                <a:lnTo>
                  <a:pt x="0" y="0"/>
                </a:lnTo>
                <a:close/>
              </a:path>
            </a:pathLst>
          </a:custGeom>
          <a:blipFill>
            <a:blip r:embed="rId3"/>
            <a:stretch>
              <a:fillRect/>
            </a:stretch>
          </a:blipFill>
        </p:spPr>
        <p:txBody>
          <a:bodyPr/>
          <a:lstStyle/>
          <a:p>
            <a:endParaRPr lang="en-US"/>
          </a:p>
        </p:txBody>
      </p:sp>
      <p:sp>
        <p:nvSpPr>
          <p:cNvPr id="7" name="Freeform 7"/>
          <p:cNvSpPr/>
          <p:nvPr/>
        </p:nvSpPr>
        <p:spPr>
          <a:xfrm>
            <a:off x="452394" y="6597378"/>
            <a:ext cx="4193634" cy="3213372"/>
          </a:xfrm>
          <a:custGeom>
            <a:avLst/>
            <a:gdLst/>
            <a:ahLst/>
            <a:cxnLst/>
            <a:rect l="l" t="t" r="r" b="b"/>
            <a:pathLst>
              <a:path w="4193634" h="3213372">
                <a:moveTo>
                  <a:pt x="0" y="0"/>
                </a:moveTo>
                <a:lnTo>
                  <a:pt x="4193634" y="0"/>
                </a:lnTo>
                <a:lnTo>
                  <a:pt x="4193634" y="3213372"/>
                </a:lnTo>
                <a:lnTo>
                  <a:pt x="0" y="3213372"/>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586484" y="2308202"/>
            <a:ext cx="14922751" cy="4803526"/>
          </a:xfrm>
          <a:prstGeom prst="rect">
            <a:avLst/>
          </a:prstGeom>
        </p:spPr>
        <p:txBody>
          <a:bodyPr lIns="0" tIns="0" rIns="0" bIns="0" rtlCol="0" anchor="t">
            <a:spAutoFit/>
          </a:bodyPr>
          <a:lstStyle/>
          <a:p>
            <a:pPr algn="ctr">
              <a:lnSpc>
                <a:spcPts val="12232"/>
              </a:lnSpc>
            </a:pPr>
            <a:r>
              <a:rPr lang="en-US" sz="13900">
                <a:solidFill>
                  <a:srgbClr val="D76523"/>
                </a:solidFill>
                <a:latin typeface="Ribeye"/>
                <a:ea typeface="Ribeye"/>
                <a:cs typeface="Ribeye"/>
                <a:sym typeface="Ribeye"/>
              </a:rPr>
              <a:t>Coffee With </a:t>
            </a:r>
          </a:p>
          <a:p>
            <a:pPr algn="ctr">
              <a:lnSpc>
                <a:spcPts val="12232"/>
              </a:lnSpc>
            </a:pPr>
            <a:r>
              <a:rPr lang="en-US" sz="13900">
                <a:solidFill>
                  <a:srgbClr val="D76523"/>
                </a:solidFill>
                <a:latin typeface="Ribeye"/>
                <a:ea typeface="Ribeye"/>
                <a:cs typeface="Ribeye"/>
                <a:sym typeface="Ribeye"/>
              </a:rPr>
              <a:t>the </a:t>
            </a:r>
          </a:p>
          <a:p>
            <a:pPr algn="ctr">
              <a:lnSpc>
                <a:spcPts val="12232"/>
              </a:lnSpc>
            </a:pPr>
            <a:r>
              <a:rPr lang="en-US" sz="13900">
                <a:solidFill>
                  <a:srgbClr val="D76523"/>
                </a:solidFill>
                <a:latin typeface="Ribeye"/>
                <a:ea typeface="Ribeye"/>
                <a:cs typeface="Ribeye"/>
                <a:sym typeface="Ribeye"/>
              </a:rPr>
              <a:t>Counselors</a:t>
            </a:r>
          </a:p>
        </p:txBody>
      </p:sp>
      <p:sp>
        <p:nvSpPr>
          <p:cNvPr id="9" name="TextBox 9"/>
          <p:cNvSpPr txBox="1"/>
          <p:nvPr/>
        </p:nvSpPr>
        <p:spPr>
          <a:xfrm>
            <a:off x="5035283" y="7283645"/>
            <a:ext cx="7704683" cy="778501"/>
          </a:xfrm>
          <a:prstGeom prst="rect">
            <a:avLst/>
          </a:prstGeom>
        </p:spPr>
        <p:txBody>
          <a:bodyPr lIns="0" tIns="0" rIns="0" bIns="0" rtlCol="0" anchor="t">
            <a:spAutoFit/>
          </a:bodyPr>
          <a:lstStyle/>
          <a:p>
            <a:pPr algn="ctr">
              <a:lnSpc>
                <a:spcPts val="6440"/>
              </a:lnSpc>
            </a:pPr>
            <a:r>
              <a:rPr lang="en-US" sz="4600" b="1">
                <a:solidFill>
                  <a:srgbClr val="D76523"/>
                </a:solidFill>
                <a:latin typeface="Nexa Bold"/>
                <a:ea typeface="Nexa Bold"/>
                <a:cs typeface="Nexa Bold"/>
                <a:sym typeface="Nexa Bold"/>
              </a:rPr>
              <a:t>Thursday, October 9,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52500" y="2128334"/>
            <a:ext cx="5309044" cy="7675074"/>
            <a:chOff x="0" y="0"/>
            <a:chExt cx="1398267" cy="2021419"/>
          </a:xfrm>
        </p:grpSpPr>
        <p:sp>
          <p:nvSpPr>
            <p:cNvPr id="7" name="Freeform 7"/>
            <p:cNvSpPr/>
            <p:nvPr/>
          </p:nvSpPr>
          <p:spPr>
            <a:xfrm>
              <a:off x="0" y="0"/>
              <a:ext cx="1398267" cy="2021419"/>
            </a:xfrm>
            <a:custGeom>
              <a:avLst/>
              <a:gdLst/>
              <a:ahLst/>
              <a:cxnLst/>
              <a:rect l="l" t="t" r="r" b="b"/>
              <a:pathLst>
                <a:path w="1398267" h="2021419">
                  <a:moveTo>
                    <a:pt x="21874" y="0"/>
                  </a:moveTo>
                  <a:lnTo>
                    <a:pt x="1376393" y="0"/>
                  </a:lnTo>
                  <a:cubicBezTo>
                    <a:pt x="1388473" y="0"/>
                    <a:pt x="1398267" y="9793"/>
                    <a:pt x="1398267" y="21874"/>
                  </a:cubicBezTo>
                  <a:lnTo>
                    <a:pt x="1398267" y="1999545"/>
                  </a:lnTo>
                  <a:cubicBezTo>
                    <a:pt x="1398267" y="2005346"/>
                    <a:pt x="1395962" y="2010910"/>
                    <a:pt x="1391860" y="2015012"/>
                  </a:cubicBezTo>
                  <a:cubicBezTo>
                    <a:pt x="1387758" y="2019114"/>
                    <a:pt x="1382194" y="2021419"/>
                    <a:pt x="1376393" y="2021419"/>
                  </a:cubicBezTo>
                  <a:lnTo>
                    <a:pt x="21874" y="2021419"/>
                  </a:lnTo>
                  <a:cubicBezTo>
                    <a:pt x="16072" y="2021419"/>
                    <a:pt x="10509" y="2019114"/>
                    <a:pt x="6407" y="2015012"/>
                  </a:cubicBezTo>
                  <a:cubicBezTo>
                    <a:pt x="2305" y="2010910"/>
                    <a:pt x="0" y="2005346"/>
                    <a:pt x="0" y="1999545"/>
                  </a:cubicBezTo>
                  <a:lnTo>
                    <a:pt x="0" y="21874"/>
                  </a:lnTo>
                  <a:cubicBezTo>
                    <a:pt x="0" y="9793"/>
                    <a:pt x="9793" y="0"/>
                    <a:pt x="21874" y="0"/>
                  </a:cubicBezTo>
                  <a:close/>
                </a:path>
              </a:pathLst>
            </a:custGeom>
            <a:solidFill>
              <a:srgbClr val="FFFFFF"/>
            </a:solidFill>
            <a:ln w="38100" cap="sq">
              <a:solidFill>
                <a:srgbClr val="D76523"/>
              </a:solidFill>
              <a:prstDash val="solid"/>
              <a:miter/>
            </a:ln>
          </p:spPr>
          <p:txBody>
            <a:bodyPr/>
            <a:lstStyle/>
            <a:p>
              <a:endParaRPr lang="en-US"/>
            </a:p>
          </p:txBody>
        </p:sp>
        <p:sp>
          <p:nvSpPr>
            <p:cNvPr id="8" name="TextBox 8"/>
            <p:cNvSpPr txBox="1"/>
            <p:nvPr/>
          </p:nvSpPr>
          <p:spPr>
            <a:xfrm>
              <a:off x="0" y="-38100"/>
              <a:ext cx="1398267" cy="205951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527800" y="2128334"/>
            <a:ext cx="5309044" cy="7675074"/>
            <a:chOff x="0" y="0"/>
            <a:chExt cx="1398267" cy="2021419"/>
          </a:xfrm>
        </p:grpSpPr>
        <p:sp>
          <p:nvSpPr>
            <p:cNvPr id="10" name="Freeform 10"/>
            <p:cNvSpPr/>
            <p:nvPr/>
          </p:nvSpPr>
          <p:spPr>
            <a:xfrm>
              <a:off x="0" y="0"/>
              <a:ext cx="1398267" cy="2021419"/>
            </a:xfrm>
            <a:custGeom>
              <a:avLst/>
              <a:gdLst/>
              <a:ahLst/>
              <a:cxnLst/>
              <a:rect l="l" t="t" r="r" b="b"/>
              <a:pathLst>
                <a:path w="1398267" h="2021419">
                  <a:moveTo>
                    <a:pt x="21874" y="0"/>
                  </a:moveTo>
                  <a:lnTo>
                    <a:pt x="1376393" y="0"/>
                  </a:lnTo>
                  <a:cubicBezTo>
                    <a:pt x="1388473" y="0"/>
                    <a:pt x="1398267" y="9793"/>
                    <a:pt x="1398267" y="21874"/>
                  </a:cubicBezTo>
                  <a:lnTo>
                    <a:pt x="1398267" y="1999545"/>
                  </a:lnTo>
                  <a:cubicBezTo>
                    <a:pt x="1398267" y="2005346"/>
                    <a:pt x="1395962" y="2010910"/>
                    <a:pt x="1391860" y="2015012"/>
                  </a:cubicBezTo>
                  <a:cubicBezTo>
                    <a:pt x="1387758" y="2019114"/>
                    <a:pt x="1382194" y="2021419"/>
                    <a:pt x="1376393" y="2021419"/>
                  </a:cubicBezTo>
                  <a:lnTo>
                    <a:pt x="21874" y="2021419"/>
                  </a:lnTo>
                  <a:cubicBezTo>
                    <a:pt x="16072" y="2021419"/>
                    <a:pt x="10509" y="2019114"/>
                    <a:pt x="6407" y="2015012"/>
                  </a:cubicBezTo>
                  <a:cubicBezTo>
                    <a:pt x="2305" y="2010910"/>
                    <a:pt x="0" y="2005346"/>
                    <a:pt x="0" y="1999545"/>
                  </a:cubicBezTo>
                  <a:lnTo>
                    <a:pt x="0" y="21874"/>
                  </a:lnTo>
                  <a:cubicBezTo>
                    <a:pt x="0" y="9793"/>
                    <a:pt x="9793" y="0"/>
                    <a:pt x="21874" y="0"/>
                  </a:cubicBezTo>
                  <a:close/>
                </a:path>
              </a:pathLst>
            </a:custGeom>
            <a:solidFill>
              <a:srgbClr val="FFFFFF"/>
            </a:solidFill>
            <a:ln w="38100" cap="sq">
              <a:solidFill>
                <a:srgbClr val="D76523"/>
              </a:solidFill>
              <a:prstDash val="solid"/>
              <a:miter/>
            </a:ln>
          </p:spPr>
          <p:txBody>
            <a:bodyPr/>
            <a:lstStyle/>
            <a:p>
              <a:endParaRPr lang="en-US"/>
            </a:p>
          </p:txBody>
        </p:sp>
        <p:sp>
          <p:nvSpPr>
            <p:cNvPr id="11" name="TextBox 11"/>
            <p:cNvSpPr txBox="1"/>
            <p:nvPr/>
          </p:nvSpPr>
          <p:spPr>
            <a:xfrm>
              <a:off x="0" y="-38100"/>
              <a:ext cx="1398267" cy="2059519"/>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103544" y="2128334"/>
            <a:ext cx="5309044" cy="7675074"/>
            <a:chOff x="0" y="0"/>
            <a:chExt cx="1398267" cy="2021419"/>
          </a:xfrm>
        </p:grpSpPr>
        <p:sp>
          <p:nvSpPr>
            <p:cNvPr id="13" name="Freeform 13"/>
            <p:cNvSpPr/>
            <p:nvPr/>
          </p:nvSpPr>
          <p:spPr>
            <a:xfrm>
              <a:off x="0" y="0"/>
              <a:ext cx="1398267" cy="2021419"/>
            </a:xfrm>
            <a:custGeom>
              <a:avLst/>
              <a:gdLst/>
              <a:ahLst/>
              <a:cxnLst/>
              <a:rect l="l" t="t" r="r" b="b"/>
              <a:pathLst>
                <a:path w="1398267" h="2021419">
                  <a:moveTo>
                    <a:pt x="21874" y="0"/>
                  </a:moveTo>
                  <a:lnTo>
                    <a:pt x="1376393" y="0"/>
                  </a:lnTo>
                  <a:cubicBezTo>
                    <a:pt x="1388473" y="0"/>
                    <a:pt x="1398267" y="9793"/>
                    <a:pt x="1398267" y="21874"/>
                  </a:cubicBezTo>
                  <a:lnTo>
                    <a:pt x="1398267" y="1999545"/>
                  </a:lnTo>
                  <a:cubicBezTo>
                    <a:pt x="1398267" y="2005346"/>
                    <a:pt x="1395962" y="2010910"/>
                    <a:pt x="1391860" y="2015012"/>
                  </a:cubicBezTo>
                  <a:cubicBezTo>
                    <a:pt x="1387758" y="2019114"/>
                    <a:pt x="1382194" y="2021419"/>
                    <a:pt x="1376393" y="2021419"/>
                  </a:cubicBezTo>
                  <a:lnTo>
                    <a:pt x="21874" y="2021419"/>
                  </a:lnTo>
                  <a:cubicBezTo>
                    <a:pt x="16072" y="2021419"/>
                    <a:pt x="10509" y="2019114"/>
                    <a:pt x="6407" y="2015012"/>
                  </a:cubicBezTo>
                  <a:cubicBezTo>
                    <a:pt x="2305" y="2010910"/>
                    <a:pt x="0" y="2005346"/>
                    <a:pt x="0" y="1999545"/>
                  </a:cubicBezTo>
                  <a:lnTo>
                    <a:pt x="0" y="21874"/>
                  </a:lnTo>
                  <a:cubicBezTo>
                    <a:pt x="0" y="9793"/>
                    <a:pt x="9793" y="0"/>
                    <a:pt x="21874" y="0"/>
                  </a:cubicBezTo>
                  <a:close/>
                </a:path>
              </a:pathLst>
            </a:custGeom>
            <a:solidFill>
              <a:srgbClr val="FFFFFF"/>
            </a:solidFill>
            <a:ln w="38100" cap="sq">
              <a:solidFill>
                <a:srgbClr val="D76523"/>
              </a:solidFill>
              <a:prstDash val="solid"/>
              <a:miter/>
            </a:ln>
          </p:spPr>
          <p:txBody>
            <a:bodyPr/>
            <a:lstStyle/>
            <a:p>
              <a:endParaRPr lang="en-US"/>
            </a:p>
          </p:txBody>
        </p:sp>
        <p:sp>
          <p:nvSpPr>
            <p:cNvPr id="14" name="TextBox 14"/>
            <p:cNvSpPr txBox="1"/>
            <p:nvPr/>
          </p:nvSpPr>
          <p:spPr>
            <a:xfrm>
              <a:off x="0" y="-38100"/>
              <a:ext cx="1398267" cy="2059519"/>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7042876" y="2751775"/>
            <a:ext cx="4279336" cy="5705782"/>
          </a:xfrm>
          <a:custGeom>
            <a:avLst/>
            <a:gdLst/>
            <a:ahLst/>
            <a:cxnLst/>
            <a:rect l="l" t="t" r="r" b="b"/>
            <a:pathLst>
              <a:path w="4279336" h="5705782">
                <a:moveTo>
                  <a:pt x="0" y="0"/>
                </a:moveTo>
                <a:lnTo>
                  <a:pt x="4279336" y="0"/>
                </a:lnTo>
                <a:lnTo>
                  <a:pt x="4279336" y="5705782"/>
                </a:lnTo>
                <a:lnTo>
                  <a:pt x="0" y="5705782"/>
                </a:lnTo>
                <a:lnTo>
                  <a:pt x="0" y="0"/>
                </a:lnTo>
                <a:close/>
              </a:path>
            </a:pathLst>
          </a:custGeom>
          <a:blipFill>
            <a:blip r:embed="rId3"/>
            <a:stretch>
              <a:fillRect/>
            </a:stretch>
          </a:blipFill>
        </p:spPr>
        <p:txBody>
          <a:bodyPr/>
          <a:lstStyle/>
          <a:p>
            <a:endParaRPr lang="en-US"/>
          </a:p>
        </p:txBody>
      </p:sp>
      <p:sp>
        <p:nvSpPr>
          <p:cNvPr id="16" name="Freeform 16"/>
          <p:cNvSpPr/>
          <p:nvPr/>
        </p:nvSpPr>
        <p:spPr>
          <a:xfrm>
            <a:off x="1467414" y="2751775"/>
            <a:ext cx="4279336" cy="5705782"/>
          </a:xfrm>
          <a:custGeom>
            <a:avLst/>
            <a:gdLst/>
            <a:ahLst/>
            <a:cxnLst/>
            <a:rect l="l" t="t" r="r" b="b"/>
            <a:pathLst>
              <a:path w="4279336" h="5705782">
                <a:moveTo>
                  <a:pt x="0" y="0"/>
                </a:moveTo>
                <a:lnTo>
                  <a:pt x="4279336" y="0"/>
                </a:lnTo>
                <a:lnTo>
                  <a:pt x="4279336" y="5705782"/>
                </a:lnTo>
                <a:lnTo>
                  <a:pt x="0" y="5705782"/>
                </a:lnTo>
                <a:lnTo>
                  <a:pt x="0" y="0"/>
                </a:lnTo>
                <a:close/>
              </a:path>
            </a:pathLst>
          </a:custGeom>
          <a:blipFill>
            <a:blip r:embed="rId4"/>
            <a:stretch>
              <a:fillRect/>
            </a:stretch>
          </a:blipFill>
        </p:spPr>
        <p:txBody>
          <a:bodyPr/>
          <a:lstStyle/>
          <a:p>
            <a:endParaRPr lang="en-US"/>
          </a:p>
        </p:txBody>
      </p:sp>
      <p:sp>
        <p:nvSpPr>
          <p:cNvPr id="17" name="Freeform 17"/>
          <p:cNvSpPr/>
          <p:nvPr/>
        </p:nvSpPr>
        <p:spPr>
          <a:xfrm>
            <a:off x="12618398" y="2751775"/>
            <a:ext cx="4279336" cy="5705782"/>
          </a:xfrm>
          <a:custGeom>
            <a:avLst/>
            <a:gdLst/>
            <a:ahLst/>
            <a:cxnLst/>
            <a:rect l="l" t="t" r="r" b="b"/>
            <a:pathLst>
              <a:path w="4279336" h="5705782">
                <a:moveTo>
                  <a:pt x="0" y="0"/>
                </a:moveTo>
                <a:lnTo>
                  <a:pt x="4279336" y="0"/>
                </a:lnTo>
                <a:lnTo>
                  <a:pt x="4279336" y="5705782"/>
                </a:lnTo>
                <a:lnTo>
                  <a:pt x="0" y="5705782"/>
                </a:lnTo>
                <a:lnTo>
                  <a:pt x="0" y="0"/>
                </a:lnTo>
                <a:close/>
              </a:path>
            </a:pathLst>
          </a:custGeom>
          <a:blipFill>
            <a:blip r:embed="rId5"/>
            <a:stretch>
              <a:fillRect/>
            </a:stretch>
          </a:blipFill>
        </p:spPr>
        <p:txBody>
          <a:bodyPr/>
          <a:lstStyle/>
          <a:p>
            <a:endParaRPr lang="en-US"/>
          </a:p>
        </p:txBody>
      </p:sp>
      <p:sp>
        <p:nvSpPr>
          <p:cNvPr id="18" name="Freeform 18"/>
          <p:cNvSpPr/>
          <p:nvPr/>
        </p:nvSpPr>
        <p:spPr>
          <a:xfrm>
            <a:off x="16200383" y="6669975"/>
            <a:ext cx="1995462" cy="3298285"/>
          </a:xfrm>
          <a:custGeom>
            <a:avLst/>
            <a:gdLst/>
            <a:ahLst/>
            <a:cxnLst/>
            <a:rect l="l" t="t" r="r" b="b"/>
            <a:pathLst>
              <a:path w="1995462" h="3298285">
                <a:moveTo>
                  <a:pt x="0" y="0"/>
                </a:moveTo>
                <a:lnTo>
                  <a:pt x="1995463" y="0"/>
                </a:lnTo>
                <a:lnTo>
                  <a:pt x="1995463" y="3298284"/>
                </a:lnTo>
                <a:lnTo>
                  <a:pt x="0" y="3298284"/>
                </a:lnTo>
                <a:lnTo>
                  <a:pt x="0" y="0"/>
                </a:lnTo>
                <a:close/>
              </a:path>
            </a:pathLst>
          </a:custGeom>
          <a:blipFill>
            <a:blip r:embed="rId6"/>
            <a:stretch>
              <a:fillRect/>
            </a:stretch>
          </a:blipFill>
        </p:spPr>
        <p:txBody>
          <a:bodyPr/>
          <a:lstStyle/>
          <a:p>
            <a:endParaRPr lang="en-US"/>
          </a:p>
        </p:txBody>
      </p:sp>
      <p:sp>
        <p:nvSpPr>
          <p:cNvPr id="19" name="TextBox 19"/>
          <p:cNvSpPr txBox="1"/>
          <p:nvPr/>
        </p:nvSpPr>
        <p:spPr>
          <a:xfrm>
            <a:off x="2680126" y="261255"/>
            <a:ext cx="12927748" cy="1285864"/>
          </a:xfrm>
          <a:prstGeom prst="rect">
            <a:avLst/>
          </a:prstGeom>
        </p:spPr>
        <p:txBody>
          <a:bodyPr lIns="0" tIns="0" rIns="0" bIns="0" rtlCol="0" anchor="t">
            <a:spAutoFit/>
          </a:bodyPr>
          <a:lstStyle/>
          <a:p>
            <a:pPr algn="ctr">
              <a:lnSpc>
                <a:spcPts val="10500"/>
              </a:lnSpc>
            </a:pPr>
            <a:r>
              <a:rPr lang="en-US" sz="7500">
                <a:solidFill>
                  <a:srgbClr val="D96624"/>
                </a:solidFill>
                <a:latin typeface="Ribeye"/>
                <a:ea typeface="Ribeye"/>
                <a:cs typeface="Ribeye"/>
                <a:sym typeface="Ribeye"/>
              </a:rPr>
              <a:t>Meet the Counselors</a:t>
            </a:r>
          </a:p>
        </p:txBody>
      </p:sp>
      <p:sp>
        <p:nvSpPr>
          <p:cNvPr id="20" name="TextBox 20"/>
          <p:cNvSpPr txBox="1"/>
          <p:nvPr/>
        </p:nvSpPr>
        <p:spPr>
          <a:xfrm>
            <a:off x="1028700" y="8648700"/>
            <a:ext cx="5080823" cy="1047750"/>
          </a:xfrm>
          <a:prstGeom prst="rect">
            <a:avLst/>
          </a:prstGeom>
        </p:spPr>
        <p:txBody>
          <a:bodyPr lIns="0" tIns="0" rIns="0" bIns="0" rtlCol="0" anchor="t">
            <a:spAutoFit/>
          </a:bodyPr>
          <a:lstStyle/>
          <a:p>
            <a:pPr algn="ctr">
              <a:lnSpc>
                <a:spcPts val="4200"/>
              </a:lnSpc>
            </a:pPr>
            <a:r>
              <a:rPr lang="en-US" sz="3000" b="1">
                <a:solidFill>
                  <a:srgbClr val="FFA062"/>
                </a:solidFill>
                <a:latin typeface="Nexa Bold"/>
                <a:ea typeface="Nexa Bold"/>
                <a:cs typeface="Nexa Bold"/>
                <a:sym typeface="Nexa Bold"/>
              </a:rPr>
              <a:t>Mrs. Amy Melby</a:t>
            </a:r>
          </a:p>
          <a:p>
            <a:pPr algn="ctr">
              <a:lnSpc>
                <a:spcPts val="4200"/>
              </a:lnSpc>
            </a:pPr>
            <a:r>
              <a:rPr lang="en-US" sz="3000" b="1">
                <a:solidFill>
                  <a:srgbClr val="FFA062"/>
                </a:solidFill>
                <a:latin typeface="Nexa Bold"/>
                <a:ea typeface="Nexa Bold"/>
                <a:cs typeface="Nexa Bold"/>
                <a:sym typeface="Nexa Bold"/>
              </a:rPr>
              <a:t> 6th Grade Counselor</a:t>
            </a:r>
          </a:p>
        </p:txBody>
      </p:sp>
      <p:sp>
        <p:nvSpPr>
          <p:cNvPr id="21" name="TextBox 21"/>
          <p:cNvSpPr txBox="1"/>
          <p:nvPr/>
        </p:nvSpPr>
        <p:spPr>
          <a:xfrm>
            <a:off x="6527800" y="8705857"/>
            <a:ext cx="5309044" cy="1047736"/>
          </a:xfrm>
          <a:prstGeom prst="rect">
            <a:avLst/>
          </a:prstGeom>
        </p:spPr>
        <p:txBody>
          <a:bodyPr lIns="0" tIns="0" rIns="0" bIns="0" rtlCol="0" anchor="t">
            <a:spAutoFit/>
          </a:bodyPr>
          <a:lstStyle/>
          <a:p>
            <a:pPr algn="ctr">
              <a:lnSpc>
                <a:spcPts val="4200"/>
              </a:lnSpc>
            </a:pPr>
            <a:r>
              <a:rPr lang="en-US" sz="3000" b="1">
                <a:solidFill>
                  <a:srgbClr val="FFA062"/>
                </a:solidFill>
                <a:latin typeface="Nexa Bold"/>
                <a:ea typeface="Nexa Bold"/>
                <a:cs typeface="Nexa Bold"/>
                <a:sym typeface="Nexa Bold"/>
              </a:rPr>
              <a:t>Mrs. Emily Wilcox</a:t>
            </a:r>
          </a:p>
          <a:p>
            <a:pPr algn="ctr">
              <a:lnSpc>
                <a:spcPts val="4200"/>
              </a:lnSpc>
            </a:pPr>
            <a:r>
              <a:rPr lang="en-US" sz="3000" b="1">
                <a:solidFill>
                  <a:srgbClr val="FFA062"/>
                </a:solidFill>
                <a:latin typeface="Nexa Bold"/>
                <a:ea typeface="Nexa Bold"/>
                <a:cs typeface="Nexa Bold"/>
                <a:sym typeface="Nexa Bold"/>
              </a:rPr>
              <a:t> 7th Grade Lead Counselor</a:t>
            </a:r>
          </a:p>
        </p:txBody>
      </p:sp>
      <p:sp>
        <p:nvSpPr>
          <p:cNvPr id="22" name="TextBox 22"/>
          <p:cNvSpPr txBox="1"/>
          <p:nvPr/>
        </p:nvSpPr>
        <p:spPr>
          <a:xfrm>
            <a:off x="12511939" y="8648700"/>
            <a:ext cx="4492253" cy="1047736"/>
          </a:xfrm>
          <a:prstGeom prst="rect">
            <a:avLst/>
          </a:prstGeom>
        </p:spPr>
        <p:txBody>
          <a:bodyPr lIns="0" tIns="0" rIns="0" bIns="0" rtlCol="0" anchor="t">
            <a:spAutoFit/>
          </a:bodyPr>
          <a:lstStyle/>
          <a:p>
            <a:pPr algn="ctr">
              <a:lnSpc>
                <a:spcPts val="4200"/>
              </a:lnSpc>
            </a:pPr>
            <a:r>
              <a:rPr lang="en-US" sz="3000" b="1">
                <a:solidFill>
                  <a:srgbClr val="FFA062"/>
                </a:solidFill>
                <a:latin typeface="Nexa Bold"/>
                <a:ea typeface="Nexa Bold"/>
                <a:cs typeface="Nexa Bold"/>
                <a:sym typeface="Nexa Bold"/>
              </a:rPr>
              <a:t>Mrs. Nicole Byrd </a:t>
            </a:r>
          </a:p>
          <a:p>
            <a:pPr algn="ctr">
              <a:lnSpc>
                <a:spcPts val="4200"/>
              </a:lnSpc>
            </a:pPr>
            <a:r>
              <a:rPr lang="en-US" sz="3000" b="1">
                <a:solidFill>
                  <a:srgbClr val="FFA062"/>
                </a:solidFill>
                <a:latin typeface="Nexa Bold"/>
                <a:ea typeface="Nexa Bold"/>
                <a:cs typeface="Nexa Bold"/>
                <a:sym typeface="Nexa Bold"/>
              </a:rPr>
              <a:t>8th Grade Counselor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098743"/>
            <a:ext cx="16230600" cy="7159557"/>
            <a:chOff x="0" y="0"/>
            <a:chExt cx="4274726" cy="1885645"/>
          </a:xfrm>
        </p:grpSpPr>
        <p:sp>
          <p:nvSpPr>
            <p:cNvPr id="7" name="Freeform 7"/>
            <p:cNvSpPr/>
            <p:nvPr/>
          </p:nvSpPr>
          <p:spPr>
            <a:xfrm>
              <a:off x="0" y="0"/>
              <a:ext cx="4274726" cy="1885645"/>
            </a:xfrm>
            <a:custGeom>
              <a:avLst/>
              <a:gdLst/>
              <a:ahLst/>
              <a:cxnLst/>
              <a:rect l="l" t="t" r="r" b="b"/>
              <a:pathLst>
                <a:path w="4274726" h="1885645">
                  <a:moveTo>
                    <a:pt x="7155" y="0"/>
                  </a:moveTo>
                  <a:lnTo>
                    <a:pt x="4267571" y="0"/>
                  </a:lnTo>
                  <a:cubicBezTo>
                    <a:pt x="4271523" y="0"/>
                    <a:pt x="4274726" y="3203"/>
                    <a:pt x="4274726" y="7155"/>
                  </a:cubicBezTo>
                  <a:lnTo>
                    <a:pt x="4274726" y="1878490"/>
                  </a:lnTo>
                  <a:cubicBezTo>
                    <a:pt x="4274726" y="1880388"/>
                    <a:pt x="4273972" y="1882207"/>
                    <a:pt x="4272630" y="1883549"/>
                  </a:cubicBezTo>
                  <a:cubicBezTo>
                    <a:pt x="4271289" y="1884891"/>
                    <a:pt x="4269468" y="1885645"/>
                    <a:pt x="4267571" y="1885645"/>
                  </a:cubicBezTo>
                  <a:lnTo>
                    <a:pt x="7155" y="1885645"/>
                  </a:lnTo>
                  <a:cubicBezTo>
                    <a:pt x="3203" y="1885645"/>
                    <a:pt x="0" y="1882441"/>
                    <a:pt x="0" y="1878490"/>
                  </a:cubicBezTo>
                  <a:lnTo>
                    <a:pt x="0" y="7155"/>
                  </a:lnTo>
                  <a:cubicBezTo>
                    <a:pt x="0" y="5257"/>
                    <a:pt x="754" y="3437"/>
                    <a:pt x="2096" y="2096"/>
                  </a:cubicBezTo>
                  <a:cubicBezTo>
                    <a:pt x="3437" y="754"/>
                    <a:pt x="5257" y="0"/>
                    <a:pt x="7155" y="0"/>
                  </a:cubicBezTo>
                  <a:close/>
                </a:path>
              </a:pathLst>
            </a:custGeom>
            <a:solidFill>
              <a:srgbClr val="FFFFFF"/>
            </a:solidFill>
            <a:ln w="38100" cap="sq">
              <a:solidFill>
                <a:srgbClr val="D76523"/>
              </a:solidFill>
              <a:prstDash val="solid"/>
              <a:miter/>
            </a:ln>
          </p:spPr>
          <p:txBody>
            <a:bodyPr/>
            <a:lstStyle/>
            <a:p>
              <a:endParaRPr lang="en-US"/>
            </a:p>
          </p:txBody>
        </p:sp>
        <p:sp>
          <p:nvSpPr>
            <p:cNvPr id="8" name="TextBox 8"/>
            <p:cNvSpPr txBox="1"/>
            <p:nvPr/>
          </p:nvSpPr>
          <p:spPr>
            <a:xfrm>
              <a:off x="0" y="-38100"/>
              <a:ext cx="4274726" cy="1923745"/>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9537145" y="2214906"/>
            <a:ext cx="10013506" cy="986156"/>
          </a:xfrm>
          <a:prstGeom prst="rect">
            <a:avLst/>
          </a:prstGeom>
        </p:spPr>
        <p:txBody>
          <a:bodyPr lIns="0" tIns="0" rIns="0" bIns="0" rtlCol="0" anchor="t">
            <a:spAutoFit/>
          </a:bodyPr>
          <a:lstStyle/>
          <a:p>
            <a:pPr algn="ctr">
              <a:lnSpc>
                <a:spcPts val="5179"/>
              </a:lnSpc>
            </a:pPr>
            <a:r>
              <a:rPr lang="en-US" sz="3699" spc="36">
                <a:solidFill>
                  <a:srgbClr val="D76523"/>
                </a:solidFill>
                <a:latin typeface="Ribeye"/>
                <a:ea typeface="Ribeye"/>
                <a:cs typeface="Ribeye"/>
                <a:sym typeface="Ribeye"/>
              </a:rPr>
              <a:t>Important Dates</a:t>
            </a:r>
          </a:p>
          <a:p>
            <a:pPr algn="ctr">
              <a:lnSpc>
                <a:spcPts val="2659"/>
              </a:lnSpc>
              <a:spcBef>
                <a:spcPct val="0"/>
              </a:spcBef>
            </a:pPr>
            <a:endParaRPr lang="en-US" sz="3699" spc="36">
              <a:solidFill>
                <a:srgbClr val="D76523"/>
              </a:solidFill>
              <a:latin typeface="Ribeye"/>
              <a:ea typeface="Ribeye"/>
              <a:cs typeface="Ribeye"/>
              <a:sym typeface="Ribeye"/>
            </a:endParaRPr>
          </a:p>
        </p:txBody>
      </p:sp>
      <p:grpSp>
        <p:nvGrpSpPr>
          <p:cNvPr id="10" name="Group 10"/>
          <p:cNvGrpSpPr/>
          <p:nvPr/>
        </p:nvGrpSpPr>
        <p:grpSpPr>
          <a:xfrm>
            <a:off x="6527800" y="2977576"/>
            <a:ext cx="10532685" cy="6097885"/>
            <a:chOff x="0" y="0"/>
            <a:chExt cx="2774040" cy="1606027"/>
          </a:xfrm>
        </p:grpSpPr>
        <p:sp>
          <p:nvSpPr>
            <p:cNvPr id="11" name="Freeform 11"/>
            <p:cNvSpPr/>
            <p:nvPr/>
          </p:nvSpPr>
          <p:spPr>
            <a:xfrm>
              <a:off x="0" y="0"/>
              <a:ext cx="2774040" cy="1606027"/>
            </a:xfrm>
            <a:custGeom>
              <a:avLst/>
              <a:gdLst/>
              <a:ahLst/>
              <a:cxnLst/>
              <a:rect l="l" t="t" r="r" b="b"/>
              <a:pathLst>
                <a:path w="2774040" h="1606027">
                  <a:moveTo>
                    <a:pt x="11026" y="0"/>
                  </a:moveTo>
                  <a:lnTo>
                    <a:pt x="2763015" y="0"/>
                  </a:lnTo>
                  <a:cubicBezTo>
                    <a:pt x="2769104" y="0"/>
                    <a:pt x="2774040" y="4936"/>
                    <a:pt x="2774040" y="11026"/>
                  </a:cubicBezTo>
                  <a:lnTo>
                    <a:pt x="2774040" y="1595002"/>
                  </a:lnTo>
                  <a:cubicBezTo>
                    <a:pt x="2774040" y="1597926"/>
                    <a:pt x="2772879" y="1600730"/>
                    <a:pt x="2770811" y="1602798"/>
                  </a:cubicBezTo>
                  <a:cubicBezTo>
                    <a:pt x="2768743" y="1604866"/>
                    <a:pt x="2765939" y="1606027"/>
                    <a:pt x="2763015" y="1606027"/>
                  </a:cubicBezTo>
                  <a:lnTo>
                    <a:pt x="11026" y="1606027"/>
                  </a:lnTo>
                  <a:cubicBezTo>
                    <a:pt x="8101" y="1606027"/>
                    <a:pt x="5297" y="1604866"/>
                    <a:pt x="3229" y="1602798"/>
                  </a:cubicBezTo>
                  <a:cubicBezTo>
                    <a:pt x="1162" y="1600730"/>
                    <a:pt x="0" y="1597926"/>
                    <a:pt x="0" y="1595002"/>
                  </a:cubicBezTo>
                  <a:lnTo>
                    <a:pt x="0" y="11026"/>
                  </a:lnTo>
                  <a:cubicBezTo>
                    <a:pt x="0" y="8101"/>
                    <a:pt x="1162" y="5297"/>
                    <a:pt x="3229" y="3229"/>
                  </a:cubicBezTo>
                  <a:cubicBezTo>
                    <a:pt x="5297" y="1162"/>
                    <a:pt x="8101" y="0"/>
                    <a:pt x="11026" y="0"/>
                  </a:cubicBezTo>
                  <a:close/>
                </a:path>
              </a:pathLst>
            </a:custGeom>
            <a:solidFill>
              <a:srgbClr val="FFFFFF"/>
            </a:solidFill>
            <a:ln w="38100" cap="sq">
              <a:solidFill>
                <a:srgbClr val="D76523"/>
              </a:solidFill>
              <a:prstDash val="solid"/>
              <a:miter/>
            </a:ln>
          </p:spPr>
          <p:txBody>
            <a:bodyPr/>
            <a:lstStyle/>
            <a:p>
              <a:endParaRPr lang="en-US"/>
            </a:p>
          </p:txBody>
        </p:sp>
        <p:sp>
          <p:nvSpPr>
            <p:cNvPr id="12" name="TextBox 12"/>
            <p:cNvSpPr txBox="1"/>
            <p:nvPr/>
          </p:nvSpPr>
          <p:spPr>
            <a:xfrm>
              <a:off x="0" y="-38100"/>
              <a:ext cx="2774040" cy="1644127"/>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4087149" y="6026519"/>
            <a:ext cx="4172276" cy="3801987"/>
          </a:xfrm>
          <a:custGeom>
            <a:avLst/>
            <a:gdLst/>
            <a:ahLst/>
            <a:cxnLst/>
            <a:rect l="l" t="t" r="r" b="b"/>
            <a:pathLst>
              <a:path w="4172276" h="3801987">
                <a:moveTo>
                  <a:pt x="0" y="0"/>
                </a:moveTo>
                <a:lnTo>
                  <a:pt x="4172276" y="0"/>
                </a:lnTo>
                <a:lnTo>
                  <a:pt x="4172276" y="3801986"/>
                </a:lnTo>
                <a:lnTo>
                  <a:pt x="0" y="3801986"/>
                </a:lnTo>
                <a:lnTo>
                  <a:pt x="0" y="0"/>
                </a:lnTo>
                <a:close/>
              </a:path>
            </a:pathLst>
          </a:custGeom>
          <a:blipFill>
            <a:blip r:embed="rId3"/>
            <a:stretch>
              <a:fillRect/>
            </a:stretch>
          </a:blipFill>
        </p:spPr>
        <p:txBody>
          <a:bodyPr/>
          <a:lstStyle/>
          <a:p>
            <a:endParaRPr lang="en-US"/>
          </a:p>
        </p:txBody>
      </p:sp>
      <p:sp>
        <p:nvSpPr>
          <p:cNvPr id="14" name="TextBox 14"/>
          <p:cNvSpPr txBox="1"/>
          <p:nvPr/>
        </p:nvSpPr>
        <p:spPr>
          <a:xfrm>
            <a:off x="6775810" y="3240425"/>
            <a:ext cx="8682549" cy="5616575"/>
          </a:xfrm>
          <a:prstGeom prst="rect">
            <a:avLst/>
          </a:prstGeom>
        </p:spPr>
        <p:txBody>
          <a:bodyPr lIns="0" tIns="0" rIns="0" bIns="0" rtlCol="0" anchor="t">
            <a:spAutoFit/>
          </a:bodyPr>
          <a:lstStyle/>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September:</a:t>
            </a:r>
            <a:r>
              <a:rPr lang="en-US" sz="1999" spc="19">
                <a:solidFill>
                  <a:srgbClr val="000000"/>
                </a:solidFill>
                <a:latin typeface="Nexa"/>
                <a:ea typeface="Nexa"/>
                <a:cs typeface="Nexa"/>
                <a:sym typeface="Nexa"/>
              </a:rPr>
              <a:t> Classroom Guidance Lessons (Needs Assessment, See Something,Share Something, SchooLinks Activities), Start with Hello Week</a:t>
            </a:r>
          </a:p>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October</a:t>
            </a:r>
            <a:r>
              <a:rPr lang="en-US" sz="1999" spc="19">
                <a:solidFill>
                  <a:srgbClr val="000000"/>
                </a:solidFill>
                <a:latin typeface="Nexa"/>
                <a:ea typeface="Nexa"/>
                <a:cs typeface="Nexa"/>
                <a:sym typeface="Nexa"/>
              </a:rPr>
              <a:t>: Facilitate Small Groups, Unity Day, Bully Prevention Lessons, Red Ribbon Week, Academy Visits, PSAT Lessons &amp; PSAT Testing (8th Grade)</a:t>
            </a:r>
          </a:p>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November</a:t>
            </a:r>
            <a:r>
              <a:rPr lang="en-US" sz="1999" spc="19">
                <a:solidFill>
                  <a:srgbClr val="000000"/>
                </a:solidFill>
                <a:latin typeface="Nexa"/>
                <a:ea typeface="Nexa"/>
                <a:cs typeface="Nexa"/>
                <a:sym typeface="Nexa"/>
              </a:rPr>
              <a:t>: Classroom Guidance Lessons in SchooLinks, GT Testing, Facilitate Small Groups</a:t>
            </a:r>
          </a:p>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December</a:t>
            </a:r>
            <a:r>
              <a:rPr lang="en-US" sz="1999" spc="19">
                <a:solidFill>
                  <a:srgbClr val="000000"/>
                </a:solidFill>
                <a:latin typeface="Nexa"/>
                <a:ea typeface="Nexa"/>
                <a:cs typeface="Nexa"/>
                <a:sym typeface="Nexa"/>
              </a:rPr>
              <a:t>: Course Selection Planning, 8th Grade Career Day, </a:t>
            </a:r>
          </a:p>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January</a:t>
            </a:r>
            <a:r>
              <a:rPr lang="en-US" sz="1999" spc="19">
                <a:solidFill>
                  <a:srgbClr val="000000"/>
                </a:solidFill>
                <a:latin typeface="Nexa"/>
                <a:ea typeface="Nexa"/>
                <a:cs typeface="Nexa"/>
                <a:sym typeface="Nexa"/>
              </a:rPr>
              <a:t>: PSAT Parent Night, Student Course Selection Opens, 5th Grade Visits, Course Selection Window Opens</a:t>
            </a:r>
          </a:p>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February</a:t>
            </a:r>
            <a:r>
              <a:rPr lang="en-US" sz="1999" spc="19">
                <a:solidFill>
                  <a:srgbClr val="000000"/>
                </a:solidFill>
                <a:latin typeface="Nexa"/>
                <a:ea typeface="Nexa"/>
                <a:cs typeface="Nexa"/>
                <a:sym typeface="Nexa"/>
              </a:rPr>
              <a:t>: Course Selection Closes</a:t>
            </a:r>
          </a:p>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March:</a:t>
            </a:r>
            <a:r>
              <a:rPr lang="en-US" sz="1999" spc="19">
                <a:solidFill>
                  <a:srgbClr val="000000"/>
                </a:solidFill>
                <a:latin typeface="Nexa"/>
                <a:ea typeface="Nexa"/>
                <a:cs typeface="Nexa"/>
                <a:sym typeface="Nexa"/>
              </a:rPr>
              <a:t> Course Verification, Guidance Lessons in SchooLinks</a:t>
            </a:r>
          </a:p>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April:</a:t>
            </a:r>
            <a:r>
              <a:rPr lang="en-US" sz="1999" spc="19">
                <a:solidFill>
                  <a:srgbClr val="000000"/>
                </a:solidFill>
                <a:latin typeface="Nexa"/>
                <a:ea typeface="Nexa"/>
                <a:cs typeface="Nexa"/>
                <a:sym typeface="Nexa"/>
              </a:rPr>
              <a:t> Summer School Enrollment, STAAR Testing, Spring Awards</a:t>
            </a:r>
          </a:p>
          <a:p>
            <a:pPr marL="431799" lvl="1" indent="-215899" algn="l">
              <a:lnSpc>
                <a:spcPts val="2799"/>
              </a:lnSpc>
              <a:buFont typeface="Arial"/>
              <a:buChar char="•"/>
            </a:pPr>
            <a:r>
              <a:rPr lang="en-US" sz="1999" b="1" spc="19">
                <a:solidFill>
                  <a:srgbClr val="000000"/>
                </a:solidFill>
                <a:latin typeface="Nexa Bold"/>
                <a:ea typeface="Nexa Bold"/>
                <a:cs typeface="Nexa Bold"/>
                <a:sym typeface="Nexa Bold"/>
              </a:rPr>
              <a:t>May: </a:t>
            </a:r>
            <a:r>
              <a:rPr lang="en-US" sz="1999" spc="19">
                <a:solidFill>
                  <a:srgbClr val="000000"/>
                </a:solidFill>
                <a:latin typeface="Nexa"/>
                <a:ea typeface="Nexa"/>
                <a:cs typeface="Nexa"/>
                <a:sym typeface="Nexa"/>
              </a:rPr>
              <a:t>Mental Health Awareness Day, Summer School Enrollment, STAAR Testing</a:t>
            </a:r>
          </a:p>
        </p:txBody>
      </p:sp>
      <p:sp>
        <p:nvSpPr>
          <p:cNvPr id="15" name="Freeform 15"/>
          <p:cNvSpPr/>
          <p:nvPr/>
        </p:nvSpPr>
        <p:spPr>
          <a:xfrm>
            <a:off x="1437533" y="2500042"/>
            <a:ext cx="4839234" cy="6356958"/>
          </a:xfrm>
          <a:custGeom>
            <a:avLst/>
            <a:gdLst/>
            <a:ahLst/>
            <a:cxnLst/>
            <a:rect l="l" t="t" r="r" b="b"/>
            <a:pathLst>
              <a:path w="4839234" h="6356958">
                <a:moveTo>
                  <a:pt x="0" y="0"/>
                </a:moveTo>
                <a:lnTo>
                  <a:pt x="4839235" y="0"/>
                </a:lnTo>
                <a:lnTo>
                  <a:pt x="4839235" y="6356958"/>
                </a:lnTo>
                <a:lnTo>
                  <a:pt x="0" y="6356958"/>
                </a:lnTo>
                <a:lnTo>
                  <a:pt x="0" y="0"/>
                </a:lnTo>
                <a:close/>
              </a:path>
            </a:pathLst>
          </a:custGeom>
          <a:blipFill>
            <a:blip r:embed="rId4"/>
            <a:stretch>
              <a:fillRect/>
            </a:stretch>
          </a:blipFill>
        </p:spPr>
        <p:txBody>
          <a:bodyPr/>
          <a:lstStyle/>
          <a:p>
            <a:endParaRPr lang="en-US"/>
          </a:p>
        </p:txBody>
      </p:sp>
      <p:sp>
        <p:nvSpPr>
          <p:cNvPr id="16" name="TextBox 16"/>
          <p:cNvSpPr txBox="1"/>
          <p:nvPr/>
        </p:nvSpPr>
        <p:spPr>
          <a:xfrm>
            <a:off x="2680126" y="261255"/>
            <a:ext cx="12927748" cy="1285864"/>
          </a:xfrm>
          <a:prstGeom prst="rect">
            <a:avLst/>
          </a:prstGeom>
        </p:spPr>
        <p:txBody>
          <a:bodyPr lIns="0" tIns="0" rIns="0" bIns="0" rtlCol="0" anchor="t">
            <a:spAutoFit/>
          </a:bodyPr>
          <a:lstStyle/>
          <a:p>
            <a:pPr algn="ctr">
              <a:lnSpc>
                <a:spcPts val="10500"/>
              </a:lnSpc>
            </a:pPr>
            <a:r>
              <a:rPr lang="en-US" sz="7500">
                <a:solidFill>
                  <a:srgbClr val="D76523"/>
                </a:solidFill>
                <a:latin typeface="Ribeye"/>
                <a:ea typeface="Ribeye"/>
                <a:cs typeface="Ribeye"/>
                <a:sym typeface="Ribeye"/>
              </a:rPr>
              <a:t>Year at a Glance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52500" y="2128334"/>
            <a:ext cx="5309044" cy="7675074"/>
            <a:chOff x="0" y="0"/>
            <a:chExt cx="1398267" cy="2021419"/>
          </a:xfrm>
        </p:grpSpPr>
        <p:sp>
          <p:nvSpPr>
            <p:cNvPr id="7" name="Freeform 7"/>
            <p:cNvSpPr/>
            <p:nvPr/>
          </p:nvSpPr>
          <p:spPr>
            <a:xfrm>
              <a:off x="0" y="0"/>
              <a:ext cx="1398267" cy="2021419"/>
            </a:xfrm>
            <a:custGeom>
              <a:avLst/>
              <a:gdLst/>
              <a:ahLst/>
              <a:cxnLst/>
              <a:rect l="l" t="t" r="r" b="b"/>
              <a:pathLst>
                <a:path w="1398267" h="2021419">
                  <a:moveTo>
                    <a:pt x="21874" y="0"/>
                  </a:moveTo>
                  <a:lnTo>
                    <a:pt x="1376393" y="0"/>
                  </a:lnTo>
                  <a:cubicBezTo>
                    <a:pt x="1388473" y="0"/>
                    <a:pt x="1398267" y="9793"/>
                    <a:pt x="1398267" y="21874"/>
                  </a:cubicBezTo>
                  <a:lnTo>
                    <a:pt x="1398267" y="1999545"/>
                  </a:lnTo>
                  <a:cubicBezTo>
                    <a:pt x="1398267" y="2005346"/>
                    <a:pt x="1395962" y="2010910"/>
                    <a:pt x="1391860" y="2015012"/>
                  </a:cubicBezTo>
                  <a:cubicBezTo>
                    <a:pt x="1387758" y="2019114"/>
                    <a:pt x="1382194" y="2021419"/>
                    <a:pt x="1376393" y="2021419"/>
                  </a:cubicBezTo>
                  <a:lnTo>
                    <a:pt x="21874" y="2021419"/>
                  </a:lnTo>
                  <a:cubicBezTo>
                    <a:pt x="16072" y="2021419"/>
                    <a:pt x="10509" y="2019114"/>
                    <a:pt x="6407" y="2015012"/>
                  </a:cubicBezTo>
                  <a:cubicBezTo>
                    <a:pt x="2305" y="2010910"/>
                    <a:pt x="0" y="2005346"/>
                    <a:pt x="0" y="1999545"/>
                  </a:cubicBezTo>
                  <a:lnTo>
                    <a:pt x="0" y="21874"/>
                  </a:lnTo>
                  <a:cubicBezTo>
                    <a:pt x="0" y="9793"/>
                    <a:pt x="9793" y="0"/>
                    <a:pt x="21874" y="0"/>
                  </a:cubicBezTo>
                  <a:close/>
                </a:path>
              </a:pathLst>
            </a:custGeom>
            <a:solidFill>
              <a:srgbClr val="FFFFFF"/>
            </a:solidFill>
            <a:ln w="38100" cap="sq">
              <a:solidFill>
                <a:srgbClr val="D76523"/>
              </a:solidFill>
              <a:prstDash val="solid"/>
              <a:miter/>
            </a:ln>
          </p:spPr>
          <p:txBody>
            <a:bodyPr/>
            <a:lstStyle/>
            <a:p>
              <a:endParaRPr lang="en-US"/>
            </a:p>
          </p:txBody>
        </p:sp>
        <p:sp>
          <p:nvSpPr>
            <p:cNvPr id="8" name="TextBox 8"/>
            <p:cNvSpPr txBox="1"/>
            <p:nvPr/>
          </p:nvSpPr>
          <p:spPr>
            <a:xfrm>
              <a:off x="0" y="-47625"/>
              <a:ext cx="1398267" cy="2069044"/>
            </a:xfrm>
            <a:prstGeom prst="rect">
              <a:avLst/>
            </a:prstGeom>
          </p:spPr>
          <p:txBody>
            <a:bodyPr lIns="50800" tIns="50800" rIns="50800" bIns="50800" rtlCol="0" anchor="ctr"/>
            <a:lstStyle/>
            <a:p>
              <a:pPr algn="ctr">
                <a:lnSpc>
                  <a:spcPts val="3219"/>
                </a:lnSpc>
              </a:pPr>
              <a:r>
                <a:rPr lang="en-US" sz="2299" b="1" u="sng" spc="22">
                  <a:solidFill>
                    <a:srgbClr val="D76523"/>
                  </a:solidFill>
                  <a:latin typeface="Nexa Bold"/>
                  <a:ea typeface="Nexa Bold"/>
                  <a:cs typeface="Nexa Bold"/>
                  <a:sym typeface="Nexa Bold"/>
                </a:rPr>
                <a:t>6th Grade</a:t>
              </a:r>
            </a:p>
            <a:p>
              <a:pPr algn="ctr">
                <a:lnSpc>
                  <a:spcPts val="3219"/>
                </a:lnSpc>
              </a:pPr>
              <a:r>
                <a:rPr lang="en-US" sz="2299" spc="22">
                  <a:solidFill>
                    <a:srgbClr val="D76523"/>
                  </a:solidFill>
                  <a:latin typeface="Nexa"/>
                  <a:ea typeface="Nexa"/>
                  <a:cs typeface="Nexa"/>
                  <a:sym typeface="Nexa"/>
                </a:rPr>
                <a:t>Onboarding</a:t>
              </a:r>
            </a:p>
            <a:p>
              <a:pPr algn="ctr">
                <a:lnSpc>
                  <a:spcPts val="3219"/>
                </a:lnSpc>
              </a:pPr>
              <a:r>
                <a:rPr lang="en-US" sz="2299" spc="22">
                  <a:solidFill>
                    <a:srgbClr val="D76523"/>
                  </a:solidFill>
                  <a:latin typeface="Nexa"/>
                  <a:ea typeface="Nexa"/>
                  <a:cs typeface="Nexa"/>
                  <a:sym typeface="Nexa"/>
                </a:rPr>
                <a:t>Learning Styles</a:t>
              </a:r>
            </a:p>
            <a:p>
              <a:pPr algn="ctr">
                <a:lnSpc>
                  <a:spcPts val="3219"/>
                </a:lnSpc>
              </a:pPr>
              <a:r>
                <a:rPr lang="en-US" sz="2299" spc="22">
                  <a:solidFill>
                    <a:srgbClr val="D76523"/>
                  </a:solidFill>
                  <a:latin typeface="Nexa"/>
                  <a:ea typeface="Nexa"/>
                  <a:cs typeface="Nexa"/>
                  <a:sym typeface="Nexa"/>
                </a:rPr>
                <a:t>Would you Rather</a:t>
              </a:r>
            </a:p>
            <a:p>
              <a:pPr algn="ctr">
                <a:lnSpc>
                  <a:spcPts val="3219"/>
                </a:lnSpc>
              </a:pPr>
              <a:endParaRPr lang="en-US" sz="2299" spc="22">
                <a:solidFill>
                  <a:srgbClr val="D76523"/>
                </a:solidFill>
                <a:latin typeface="Nexa"/>
                <a:ea typeface="Nexa"/>
                <a:cs typeface="Nexa"/>
                <a:sym typeface="Nexa"/>
              </a:endParaRPr>
            </a:p>
            <a:p>
              <a:pPr algn="ctr">
                <a:lnSpc>
                  <a:spcPts val="3219"/>
                </a:lnSpc>
              </a:pPr>
              <a:r>
                <a:rPr lang="en-US" sz="2299" b="1" u="sng" spc="22">
                  <a:solidFill>
                    <a:srgbClr val="D76523"/>
                  </a:solidFill>
                  <a:latin typeface="Nexa Bold"/>
                  <a:ea typeface="Nexa Bold"/>
                  <a:cs typeface="Nexa Bold"/>
                  <a:sym typeface="Nexa Bold"/>
                </a:rPr>
                <a:t>7th Grade</a:t>
              </a:r>
            </a:p>
            <a:p>
              <a:pPr algn="ctr">
                <a:lnSpc>
                  <a:spcPts val="3219"/>
                </a:lnSpc>
              </a:pPr>
              <a:r>
                <a:rPr lang="en-US" sz="2299" spc="22">
                  <a:solidFill>
                    <a:srgbClr val="D76523"/>
                  </a:solidFill>
                  <a:latin typeface="Nexa"/>
                  <a:ea typeface="Nexa"/>
                  <a:cs typeface="Nexa"/>
                  <a:sym typeface="Nexa"/>
                </a:rPr>
                <a:t>Intro To SchooLinks</a:t>
              </a:r>
            </a:p>
            <a:p>
              <a:pPr algn="ctr">
                <a:lnSpc>
                  <a:spcPts val="3219"/>
                </a:lnSpc>
              </a:pPr>
              <a:r>
                <a:rPr lang="en-US" sz="2299" spc="22">
                  <a:solidFill>
                    <a:srgbClr val="D76523"/>
                  </a:solidFill>
                  <a:latin typeface="Nexa"/>
                  <a:ea typeface="Nexa"/>
                  <a:cs typeface="Nexa"/>
                  <a:sym typeface="Nexa"/>
                </a:rPr>
                <a:t>Find Your Path</a:t>
              </a:r>
            </a:p>
            <a:p>
              <a:pPr algn="ctr">
                <a:lnSpc>
                  <a:spcPts val="3219"/>
                </a:lnSpc>
              </a:pPr>
              <a:r>
                <a:rPr lang="en-US" sz="2299" spc="22">
                  <a:solidFill>
                    <a:srgbClr val="D76523"/>
                  </a:solidFill>
                  <a:latin typeface="Nexa"/>
                  <a:ea typeface="Nexa"/>
                  <a:cs typeface="Nexa"/>
                  <a:sym typeface="Nexa"/>
                </a:rPr>
                <a:t>How to Explore Careers</a:t>
              </a:r>
            </a:p>
            <a:p>
              <a:pPr algn="ctr">
                <a:lnSpc>
                  <a:spcPts val="3219"/>
                </a:lnSpc>
              </a:pPr>
              <a:endParaRPr lang="en-US" sz="2299" spc="22">
                <a:solidFill>
                  <a:srgbClr val="D76523"/>
                </a:solidFill>
                <a:latin typeface="Nexa"/>
                <a:ea typeface="Nexa"/>
                <a:cs typeface="Nexa"/>
                <a:sym typeface="Nexa"/>
              </a:endParaRPr>
            </a:p>
            <a:p>
              <a:pPr algn="ctr">
                <a:lnSpc>
                  <a:spcPts val="3219"/>
                </a:lnSpc>
              </a:pPr>
              <a:r>
                <a:rPr lang="en-US" sz="2299" b="1" u="sng" spc="22">
                  <a:solidFill>
                    <a:srgbClr val="D76523"/>
                  </a:solidFill>
                  <a:latin typeface="Nexa Bold"/>
                  <a:ea typeface="Nexa Bold"/>
                  <a:cs typeface="Nexa Bold"/>
                  <a:sym typeface="Nexa Bold"/>
                </a:rPr>
                <a:t>8th Grade</a:t>
              </a:r>
            </a:p>
            <a:p>
              <a:pPr algn="ctr">
                <a:lnSpc>
                  <a:spcPts val="3219"/>
                </a:lnSpc>
              </a:pPr>
              <a:r>
                <a:rPr lang="en-US" sz="2299" spc="22">
                  <a:solidFill>
                    <a:srgbClr val="D76523"/>
                  </a:solidFill>
                  <a:latin typeface="Nexa"/>
                  <a:ea typeface="Nexa"/>
                  <a:cs typeface="Nexa"/>
                  <a:sym typeface="Nexa"/>
                </a:rPr>
                <a:t>Intro To SchooLinks</a:t>
              </a:r>
            </a:p>
            <a:p>
              <a:pPr algn="ctr">
                <a:lnSpc>
                  <a:spcPts val="3219"/>
                </a:lnSpc>
              </a:pPr>
              <a:r>
                <a:rPr lang="en-US" sz="2299" spc="22">
                  <a:solidFill>
                    <a:srgbClr val="D76523"/>
                  </a:solidFill>
                  <a:latin typeface="Nexa"/>
                  <a:ea typeface="Nexa"/>
                  <a:cs typeface="Nexa"/>
                  <a:sym typeface="Nexa"/>
                </a:rPr>
                <a:t>Top Skills</a:t>
              </a:r>
            </a:p>
            <a:p>
              <a:pPr algn="ctr">
                <a:lnSpc>
                  <a:spcPts val="3219"/>
                </a:lnSpc>
              </a:pPr>
              <a:r>
                <a:rPr lang="en-US" sz="2299" spc="22">
                  <a:solidFill>
                    <a:srgbClr val="D76523"/>
                  </a:solidFill>
                  <a:latin typeface="Nexa"/>
                  <a:ea typeface="Nexa"/>
                  <a:cs typeface="Nexa"/>
                  <a:sym typeface="Nexa"/>
                </a:rPr>
                <a:t>Making the Most out of High School</a:t>
              </a:r>
            </a:p>
          </p:txBody>
        </p:sp>
      </p:grpSp>
      <p:grpSp>
        <p:nvGrpSpPr>
          <p:cNvPr id="9" name="Group 9"/>
          <p:cNvGrpSpPr/>
          <p:nvPr/>
        </p:nvGrpSpPr>
        <p:grpSpPr>
          <a:xfrm>
            <a:off x="6489478" y="2128334"/>
            <a:ext cx="5309044" cy="7675074"/>
            <a:chOff x="0" y="0"/>
            <a:chExt cx="1398267" cy="2021419"/>
          </a:xfrm>
        </p:grpSpPr>
        <p:sp>
          <p:nvSpPr>
            <p:cNvPr id="10" name="Freeform 10"/>
            <p:cNvSpPr/>
            <p:nvPr/>
          </p:nvSpPr>
          <p:spPr>
            <a:xfrm>
              <a:off x="0" y="0"/>
              <a:ext cx="1398267" cy="2021419"/>
            </a:xfrm>
            <a:custGeom>
              <a:avLst/>
              <a:gdLst/>
              <a:ahLst/>
              <a:cxnLst/>
              <a:rect l="l" t="t" r="r" b="b"/>
              <a:pathLst>
                <a:path w="1398267" h="2021419">
                  <a:moveTo>
                    <a:pt x="21874" y="0"/>
                  </a:moveTo>
                  <a:lnTo>
                    <a:pt x="1376393" y="0"/>
                  </a:lnTo>
                  <a:cubicBezTo>
                    <a:pt x="1388473" y="0"/>
                    <a:pt x="1398267" y="9793"/>
                    <a:pt x="1398267" y="21874"/>
                  </a:cubicBezTo>
                  <a:lnTo>
                    <a:pt x="1398267" y="1999545"/>
                  </a:lnTo>
                  <a:cubicBezTo>
                    <a:pt x="1398267" y="2005346"/>
                    <a:pt x="1395962" y="2010910"/>
                    <a:pt x="1391860" y="2015012"/>
                  </a:cubicBezTo>
                  <a:cubicBezTo>
                    <a:pt x="1387758" y="2019114"/>
                    <a:pt x="1382194" y="2021419"/>
                    <a:pt x="1376393" y="2021419"/>
                  </a:cubicBezTo>
                  <a:lnTo>
                    <a:pt x="21874" y="2021419"/>
                  </a:lnTo>
                  <a:cubicBezTo>
                    <a:pt x="16072" y="2021419"/>
                    <a:pt x="10509" y="2019114"/>
                    <a:pt x="6407" y="2015012"/>
                  </a:cubicBezTo>
                  <a:cubicBezTo>
                    <a:pt x="2305" y="2010910"/>
                    <a:pt x="0" y="2005346"/>
                    <a:pt x="0" y="1999545"/>
                  </a:cubicBezTo>
                  <a:lnTo>
                    <a:pt x="0" y="21874"/>
                  </a:lnTo>
                  <a:cubicBezTo>
                    <a:pt x="0" y="9793"/>
                    <a:pt x="9793" y="0"/>
                    <a:pt x="21874" y="0"/>
                  </a:cubicBezTo>
                  <a:close/>
                </a:path>
              </a:pathLst>
            </a:custGeom>
            <a:solidFill>
              <a:srgbClr val="FFFFFF"/>
            </a:solidFill>
            <a:ln w="38100" cap="sq">
              <a:solidFill>
                <a:srgbClr val="D76523"/>
              </a:solidFill>
              <a:prstDash val="solid"/>
              <a:miter/>
            </a:ln>
          </p:spPr>
          <p:txBody>
            <a:bodyPr/>
            <a:lstStyle/>
            <a:p>
              <a:endParaRPr lang="en-US"/>
            </a:p>
          </p:txBody>
        </p:sp>
        <p:sp>
          <p:nvSpPr>
            <p:cNvPr id="11" name="TextBox 11"/>
            <p:cNvSpPr txBox="1"/>
            <p:nvPr/>
          </p:nvSpPr>
          <p:spPr>
            <a:xfrm>
              <a:off x="0" y="-47625"/>
              <a:ext cx="1398267" cy="2069044"/>
            </a:xfrm>
            <a:prstGeom prst="rect">
              <a:avLst/>
            </a:prstGeom>
          </p:spPr>
          <p:txBody>
            <a:bodyPr lIns="50800" tIns="50800" rIns="50800" bIns="50800" rtlCol="0" anchor="ctr"/>
            <a:lstStyle/>
            <a:p>
              <a:pPr algn="ctr">
                <a:lnSpc>
                  <a:spcPts val="3219"/>
                </a:lnSpc>
              </a:pPr>
              <a:r>
                <a:rPr lang="en-US" sz="2299" spc="22">
                  <a:solidFill>
                    <a:srgbClr val="D76523"/>
                  </a:solidFill>
                  <a:latin typeface="Nexa"/>
                  <a:ea typeface="Nexa"/>
                  <a:cs typeface="Nexa"/>
                  <a:sym typeface="Nexa"/>
                </a:rPr>
                <a:t>All students created SMART Goals.  These goals are easy for students to understand, track, and achieve. SMART Goals are specific, measurable, achievable, relevant and timely. </a:t>
              </a:r>
            </a:p>
          </p:txBody>
        </p:sp>
      </p:grpSp>
      <p:grpSp>
        <p:nvGrpSpPr>
          <p:cNvPr id="12" name="Group 12"/>
          <p:cNvGrpSpPr/>
          <p:nvPr/>
        </p:nvGrpSpPr>
        <p:grpSpPr>
          <a:xfrm>
            <a:off x="12103544" y="2128334"/>
            <a:ext cx="5309044" cy="7675074"/>
            <a:chOff x="0" y="0"/>
            <a:chExt cx="1398267" cy="2021419"/>
          </a:xfrm>
        </p:grpSpPr>
        <p:sp>
          <p:nvSpPr>
            <p:cNvPr id="13" name="Freeform 13"/>
            <p:cNvSpPr/>
            <p:nvPr/>
          </p:nvSpPr>
          <p:spPr>
            <a:xfrm>
              <a:off x="0" y="0"/>
              <a:ext cx="1398267" cy="2021419"/>
            </a:xfrm>
            <a:custGeom>
              <a:avLst/>
              <a:gdLst/>
              <a:ahLst/>
              <a:cxnLst/>
              <a:rect l="l" t="t" r="r" b="b"/>
              <a:pathLst>
                <a:path w="1398267" h="2021419">
                  <a:moveTo>
                    <a:pt x="21874" y="0"/>
                  </a:moveTo>
                  <a:lnTo>
                    <a:pt x="1376393" y="0"/>
                  </a:lnTo>
                  <a:cubicBezTo>
                    <a:pt x="1388473" y="0"/>
                    <a:pt x="1398267" y="9793"/>
                    <a:pt x="1398267" y="21874"/>
                  </a:cubicBezTo>
                  <a:lnTo>
                    <a:pt x="1398267" y="1999545"/>
                  </a:lnTo>
                  <a:cubicBezTo>
                    <a:pt x="1398267" y="2005346"/>
                    <a:pt x="1395962" y="2010910"/>
                    <a:pt x="1391860" y="2015012"/>
                  </a:cubicBezTo>
                  <a:cubicBezTo>
                    <a:pt x="1387758" y="2019114"/>
                    <a:pt x="1382194" y="2021419"/>
                    <a:pt x="1376393" y="2021419"/>
                  </a:cubicBezTo>
                  <a:lnTo>
                    <a:pt x="21874" y="2021419"/>
                  </a:lnTo>
                  <a:cubicBezTo>
                    <a:pt x="16072" y="2021419"/>
                    <a:pt x="10509" y="2019114"/>
                    <a:pt x="6407" y="2015012"/>
                  </a:cubicBezTo>
                  <a:cubicBezTo>
                    <a:pt x="2305" y="2010910"/>
                    <a:pt x="0" y="2005346"/>
                    <a:pt x="0" y="1999545"/>
                  </a:cubicBezTo>
                  <a:lnTo>
                    <a:pt x="0" y="21874"/>
                  </a:lnTo>
                  <a:cubicBezTo>
                    <a:pt x="0" y="9793"/>
                    <a:pt x="9793" y="0"/>
                    <a:pt x="21874" y="0"/>
                  </a:cubicBezTo>
                  <a:close/>
                </a:path>
              </a:pathLst>
            </a:custGeom>
            <a:solidFill>
              <a:srgbClr val="FFFFFF"/>
            </a:solidFill>
            <a:ln w="38100" cap="sq">
              <a:solidFill>
                <a:srgbClr val="D76523"/>
              </a:solidFill>
              <a:prstDash val="solid"/>
              <a:miter/>
            </a:ln>
          </p:spPr>
          <p:txBody>
            <a:bodyPr/>
            <a:lstStyle/>
            <a:p>
              <a:endParaRPr lang="en-US"/>
            </a:p>
          </p:txBody>
        </p:sp>
        <p:sp>
          <p:nvSpPr>
            <p:cNvPr id="14" name="TextBox 14"/>
            <p:cNvSpPr txBox="1"/>
            <p:nvPr/>
          </p:nvSpPr>
          <p:spPr>
            <a:xfrm>
              <a:off x="0" y="-47625"/>
              <a:ext cx="1398267" cy="2069044"/>
            </a:xfrm>
            <a:prstGeom prst="rect">
              <a:avLst/>
            </a:prstGeom>
          </p:spPr>
          <p:txBody>
            <a:bodyPr lIns="50800" tIns="50800" rIns="50800" bIns="50800" rtlCol="0" anchor="ctr"/>
            <a:lstStyle/>
            <a:p>
              <a:pPr algn="ctr">
                <a:lnSpc>
                  <a:spcPts val="3219"/>
                </a:lnSpc>
              </a:pPr>
              <a:r>
                <a:rPr lang="en-US" sz="2299" spc="22">
                  <a:solidFill>
                    <a:srgbClr val="D76523"/>
                  </a:solidFill>
                  <a:latin typeface="Nexa"/>
                  <a:ea typeface="Nexa"/>
                  <a:cs typeface="Nexa"/>
                  <a:sym typeface="Nexa"/>
                </a:rPr>
                <a:t>Parents need to login to SchooLinks.  As a district, we are required to have at least 95% of parents Login to SchooLinks. </a:t>
              </a:r>
            </a:p>
            <a:p>
              <a:pPr algn="ctr">
                <a:lnSpc>
                  <a:spcPts val="3219"/>
                </a:lnSpc>
              </a:pPr>
              <a:endParaRPr lang="en-US" sz="2299" spc="22">
                <a:solidFill>
                  <a:srgbClr val="D76523"/>
                </a:solidFill>
                <a:latin typeface="Nexa"/>
                <a:ea typeface="Nexa"/>
                <a:cs typeface="Nexa"/>
                <a:sym typeface="Nexa"/>
              </a:endParaRPr>
            </a:p>
            <a:p>
              <a:pPr algn="ctr">
                <a:lnSpc>
                  <a:spcPts val="3219"/>
                </a:lnSpc>
              </a:pPr>
              <a:endParaRPr lang="en-US" sz="2299" spc="22">
                <a:solidFill>
                  <a:srgbClr val="D76523"/>
                </a:solidFill>
                <a:latin typeface="Nexa"/>
                <a:ea typeface="Nexa"/>
                <a:cs typeface="Nexa"/>
                <a:sym typeface="Nexa"/>
              </a:endParaRPr>
            </a:p>
          </p:txBody>
        </p:sp>
      </p:grpSp>
      <p:sp>
        <p:nvSpPr>
          <p:cNvPr id="15" name="Freeform 15"/>
          <p:cNvSpPr/>
          <p:nvPr/>
        </p:nvSpPr>
        <p:spPr>
          <a:xfrm>
            <a:off x="15003356" y="7030204"/>
            <a:ext cx="3029953" cy="2893605"/>
          </a:xfrm>
          <a:custGeom>
            <a:avLst/>
            <a:gdLst/>
            <a:ahLst/>
            <a:cxnLst/>
            <a:rect l="l" t="t" r="r" b="b"/>
            <a:pathLst>
              <a:path w="3029953" h="2893605">
                <a:moveTo>
                  <a:pt x="0" y="0"/>
                </a:moveTo>
                <a:lnTo>
                  <a:pt x="3029953" y="0"/>
                </a:lnTo>
                <a:lnTo>
                  <a:pt x="3029953" y="2893605"/>
                </a:lnTo>
                <a:lnTo>
                  <a:pt x="0" y="2893605"/>
                </a:lnTo>
                <a:lnTo>
                  <a:pt x="0" y="0"/>
                </a:lnTo>
                <a:close/>
              </a:path>
            </a:pathLst>
          </a:custGeom>
          <a:blipFill>
            <a:blip r:embed="rId3"/>
            <a:stretch>
              <a:fillRect/>
            </a:stretch>
          </a:blipFill>
        </p:spPr>
        <p:txBody>
          <a:bodyPr/>
          <a:lstStyle/>
          <a:p>
            <a:endParaRPr lang="en-US"/>
          </a:p>
        </p:txBody>
      </p:sp>
      <p:sp>
        <p:nvSpPr>
          <p:cNvPr id="16" name="TextBox 16"/>
          <p:cNvSpPr txBox="1"/>
          <p:nvPr/>
        </p:nvSpPr>
        <p:spPr>
          <a:xfrm>
            <a:off x="2680126" y="261255"/>
            <a:ext cx="12927748" cy="1285864"/>
          </a:xfrm>
          <a:prstGeom prst="rect">
            <a:avLst/>
          </a:prstGeom>
        </p:spPr>
        <p:txBody>
          <a:bodyPr lIns="0" tIns="0" rIns="0" bIns="0" rtlCol="0" anchor="t">
            <a:spAutoFit/>
          </a:bodyPr>
          <a:lstStyle/>
          <a:p>
            <a:pPr algn="ctr">
              <a:lnSpc>
                <a:spcPts val="10500"/>
              </a:lnSpc>
            </a:pPr>
            <a:r>
              <a:rPr lang="en-US" sz="7500">
                <a:solidFill>
                  <a:srgbClr val="D76523"/>
                </a:solidFill>
                <a:latin typeface="Ribeye"/>
                <a:ea typeface="Ribeye"/>
                <a:cs typeface="Ribeye"/>
                <a:sym typeface="Ribeye"/>
              </a:rPr>
              <a:t>SchooLinks</a:t>
            </a:r>
          </a:p>
        </p:txBody>
      </p:sp>
      <p:sp>
        <p:nvSpPr>
          <p:cNvPr id="17" name="TextBox 17"/>
          <p:cNvSpPr txBox="1"/>
          <p:nvPr/>
        </p:nvSpPr>
        <p:spPr>
          <a:xfrm>
            <a:off x="1387847" y="2295534"/>
            <a:ext cx="4492253" cy="514350"/>
          </a:xfrm>
          <a:prstGeom prst="rect">
            <a:avLst/>
          </a:prstGeom>
        </p:spPr>
        <p:txBody>
          <a:bodyPr lIns="0" tIns="0" rIns="0" bIns="0" rtlCol="0" anchor="t">
            <a:spAutoFit/>
          </a:bodyPr>
          <a:lstStyle/>
          <a:p>
            <a:pPr algn="ctr">
              <a:lnSpc>
                <a:spcPts val="4200"/>
              </a:lnSpc>
            </a:pPr>
            <a:r>
              <a:rPr lang="en-US" sz="3000" b="1" u="sng">
                <a:solidFill>
                  <a:srgbClr val="D76523"/>
                </a:solidFill>
                <a:latin typeface="Nexa Bold"/>
                <a:ea typeface="Nexa Bold"/>
                <a:cs typeface="Nexa Bold"/>
                <a:sym typeface="Nexa Bold"/>
              </a:rPr>
              <a:t>Guidance Lessons</a:t>
            </a:r>
          </a:p>
        </p:txBody>
      </p:sp>
      <p:sp>
        <p:nvSpPr>
          <p:cNvPr id="18" name="TextBox 18"/>
          <p:cNvSpPr txBox="1"/>
          <p:nvPr/>
        </p:nvSpPr>
        <p:spPr>
          <a:xfrm>
            <a:off x="6936417" y="2300303"/>
            <a:ext cx="4492253" cy="514336"/>
          </a:xfrm>
          <a:prstGeom prst="rect">
            <a:avLst/>
          </a:prstGeom>
        </p:spPr>
        <p:txBody>
          <a:bodyPr lIns="0" tIns="0" rIns="0" bIns="0" rtlCol="0" anchor="t">
            <a:spAutoFit/>
          </a:bodyPr>
          <a:lstStyle/>
          <a:p>
            <a:pPr algn="ctr">
              <a:lnSpc>
                <a:spcPts val="4200"/>
              </a:lnSpc>
            </a:pPr>
            <a:r>
              <a:rPr lang="en-US" sz="3000" b="1" u="sng">
                <a:solidFill>
                  <a:srgbClr val="D76523"/>
                </a:solidFill>
                <a:latin typeface="Nexa Bold"/>
                <a:ea typeface="Nexa Bold"/>
                <a:cs typeface="Nexa Bold"/>
                <a:sym typeface="Nexa Bold"/>
              </a:rPr>
              <a:t>Goal Setting</a:t>
            </a:r>
          </a:p>
        </p:txBody>
      </p:sp>
      <p:sp>
        <p:nvSpPr>
          <p:cNvPr id="19" name="TextBox 19"/>
          <p:cNvSpPr txBox="1"/>
          <p:nvPr/>
        </p:nvSpPr>
        <p:spPr>
          <a:xfrm>
            <a:off x="12484544" y="2300303"/>
            <a:ext cx="4492253" cy="514336"/>
          </a:xfrm>
          <a:prstGeom prst="rect">
            <a:avLst/>
          </a:prstGeom>
        </p:spPr>
        <p:txBody>
          <a:bodyPr lIns="0" tIns="0" rIns="0" bIns="0" rtlCol="0" anchor="t">
            <a:spAutoFit/>
          </a:bodyPr>
          <a:lstStyle/>
          <a:p>
            <a:pPr algn="ctr">
              <a:lnSpc>
                <a:spcPts val="4200"/>
              </a:lnSpc>
            </a:pPr>
            <a:r>
              <a:rPr lang="en-US" sz="3000" b="1" u="sng">
                <a:solidFill>
                  <a:srgbClr val="D76523"/>
                </a:solidFill>
                <a:latin typeface="Nexa Bold"/>
                <a:ea typeface="Nexa Bold"/>
                <a:cs typeface="Nexa Bold"/>
                <a:sym typeface="Nexa Bold"/>
              </a:rPr>
              <a:t>Parent Activities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098743"/>
            <a:ext cx="16230600" cy="7518019"/>
            <a:chOff x="0" y="0"/>
            <a:chExt cx="4274726" cy="1980054"/>
          </a:xfrm>
        </p:grpSpPr>
        <p:sp>
          <p:nvSpPr>
            <p:cNvPr id="7" name="Freeform 7"/>
            <p:cNvSpPr/>
            <p:nvPr/>
          </p:nvSpPr>
          <p:spPr>
            <a:xfrm>
              <a:off x="0" y="0"/>
              <a:ext cx="4274726" cy="1980054"/>
            </a:xfrm>
            <a:custGeom>
              <a:avLst/>
              <a:gdLst/>
              <a:ahLst/>
              <a:cxnLst/>
              <a:rect l="l" t="t" r="r" b="b"/>
              <a:pathLst>
                <a:path w="4274726" h="1980054">
                  <a:moveTo>
                    <a:pt x="7155" y="0"/>
                  </a:moveTo>
                  <a:lnTo>
                    <a:pt x="4267571" y="0"/>
                  </a:lnTo>
                  <a:cubicBezTo>
                    <a:pt x="4271523" y="0"/>
                    <a:pt x="4274726" y="3203"/>
                    <a:pt x="4274726" y="7155"/>
                  </a:cubicBezTo>
                  <a:lnTo>
                    <a:pt x="4274726" y="1972899"/>
                  </a:lnTo>
                  <a:cubicBezTo>
                    <a:pt x="4274726" y="1974797"/>
                    <a:pt x="4273972" y="1976617"/>
                    <a:pt x="4272630" y="1977959"/>
                  </a:cubicBezTo>
                  <a:cubicBezTo>
                    <a:pt x="4271289" y="1979301"/>
                    <a:pt x="4269468" y="1980054"/>
                    <a:pt x="4267571" y="1980054"/>
                  </a:cubicBezTo>
                  <a:lnTo>
                    <a:pt x="7155" y="1980054"/>
                  </a:lnTo>
                  <a:cubicBezTo>
                    <a:pt x="5257" y="1980054"/>
                    <a:pt x="3437" y="1979301"/>
                    <a:pt x="2096" y="1977959"/>
                  </a:cubicBezTo>
                  <a:cubicBezTo>
                    <a:pt x="754" y="1976617"/>
                    <a:pt x="0" y="1974797"/>
                    <a:pt x="0" y="1972899"/>
                  </a:cubicBezTo>
                  <a:lnTo>
                    <a:pt x="0" y="7155"/>
                  </a:lnTo>
                  <a:cubicBezTo>
                    <a:pt x="0" y="5257"/>
                    <a:pt x="754" y="3437"/>
                    <a:pt x="2096" y="2096"/>
                  </a:cubicBezTo>
                  <a:cubicBezTo>
                    <a:pt x="3437" y="754"/>
                    <a:pt x="5257" y="0"/>
                    <a:pt x="7155" y="0"/>
                  </a:cubicBezTo>
                  <a:close/>
                </a:path>
              </a:pathLst>
            </a:custGeom>
            <a:solidFill>
              <a:srgbClr val="FFFFFF"/>
            </a:solidFill>
            <a:ln w="38100" cap="sq">
              <a:solidFill>
                <a:srgbClr val="D76523"/>
              </a:solidFill>
              <a:prstDash val="solid"/>
              <a:miter/>
            </a:ln>
          </p:spPr>
          <p:txBody>
            <a:bodyPr/>
            <a:lstStyle/>
            <a:p>
              <a:endParaRPr lang="en-US"/>
            </a:p>
          </p:txBody>
        </p:sp>
        <p:sp>
          <p:nvSpPr>
            <p:cNvPr id="8" name="TextBox 8"/>
            <p:cNvSpPr txBox="1"/>
            <p:nvPr/>
          </p:nvSpPr>
          <p:spPr>
            <a:xfrm>
              <a:off x="0" y="-19050"/>
              <a:ext cx="4274726" cy="1999104"/>
            </a:xfrm>
            <a:prstGeom prst="rect">
              <a:avLst/>
            </a:prstGeom>
          </p:spPr>
          <p:txBody>
            <a:bodyPr lIns="50800" tIns="50800" rIns="50800" bIns="50800" rtlCol="0" anchor="ctr"/>
            <a:lstStyle/>
            <a:p>
              <a:pPr algn="ctr">
                <a:lnSpc>
                  <a:spcPts val="3149"/>
                </a:lnSpc>
              </a:pPr>
              <a:endParaRPr/>
            </a:p>
            <a:p>
              <a:pPr algn="ctr">
                <a:lnSpc>
                  <a:spcPts val="3149"/>
                </a:lnSpc>
              </a:pPr>
              <a:r>
                <a:rPr lang="en-US" sz="2499" spc="24">
                  <a:solidFill>
                    <a:srgbClr val="D76523"/>
                  </a:solidFill>
                  <a:latin typeface="Nexa"/>
                  <a:ea typeface="Nexa"/>
                  <a:cs typeface="Nexa"/>
                  <a:sym typeface="Nexa"/>
                </a:rPr>
                <a:t>As educators, we understand student mental health plays a key role in their ability to succeed in school.  Fort Bend ISD is committed to ensuring your child reaches their full potential socially and emotionally. Each year, students are given the opportunity to share their thoughts and feelings using a Needs Assessment.</a:t>
              </a:r>
            </a:p>
            <a:p>
              <a:pPr algn="ctr">
                <a:lnSpc>
                  <a:spcPts val="3149"/>
                </a:lnSpc>
              </a:pPr>
              <a:endParaRPr lang="en-US" sz="2499" spc="24">
                <a:solidFill>
                  <a:srgbClr val="D76523"/>
                </a:solidFill>
                <a:latin typeface="Nexa"/>
                <a:ea typeface="Nexa"/>
                <a:cs typeface="Nexa"/>
                <a:sym typeface="Nexa"/>
              </a:endParaRPr>
            </a:p>
            <a:p>
              <a:pPr algn="ctr">
                <a:lnSpc>
                  <a:spcPts val="3149"/>
                </a:lnSpc>
              </a:pPr>
              <a:r>
                <a:rPr lang="en-US" sz="2499" spc="24">
                  <a:solidFill>
                    <a:srgbClr val="D76523"/>
                  </a:solidFill>
                  <a:latin typeface="Nexa"/>
                  <a:ea typeface="Nexa"/>
                  <a:cs typeface="Nexa"/>
                  <a:sym typeface="Nexa"/>
                </a:rPr>
                <a:t>The Needs Assessment allows us to respond to our students social/emotional needs and promote wellness throughout the campus.</a:t>
              </a:r>
            </a:p>
            <a:p>
              <a:pPr algn="ctr">
                <a:lnSpc>
                  <a:spcPts val="3149"/>
                </a:lnSpc>
              </a:pPr>
              <a:endParaRPr lang="en-US" sz="2499" spc="24">
                <a:solidFill>
                  <a:srgbClr val="D76523"/>
                </a:solidFill>
                <a:latin typeface="Nexa"/>
                <a:ea typeface="Nexa"/>
                <a:cs typeface="Nexa"/>
                <a:sym typeface="Nexa"/>
              </a:endParaRPr>
            </a:p>
            <a:p>
              <a:pPr algn="ctr">
                <a:lnSpc>
                  <a:spcPts val="3149"/>
                </a:lnSpc>
              </a:pPr>
              <a:r>
                <a:rPr lang="en-US" sz="2499" spc="24">
                  <a:solidFill>
                    <a:srgbClr val="D76523"/>
                  </a:solidFill>
                  <a:latin typeface="Nexa"/>
                  <a:ea typeface="Nexa"/>
                  <a:cs typeface="Nexa"/>
                  <a:sym typeface="Nexa"/>
                </a:rPr>
                <a:t>The Needs Assessment asked questions about the following topics:</a:t>
              </a:r>
            </a:p>
            <a:p>
              <a:pPr algn="ctr">
                <a:lnSpc>
                  <a:spcPts val="3149"/>
                </a:lnSpc>
              </a:pPr>
              <a:r>
                <a:rPr lang="en-US" sz="2499" spc="24">
                  <a:solidFill>
                    <a:srgbClr val="D76523"/>
                  </a:solidFill>
                  <a:latin typeface="Nexa"/>
                  <a:ea typeface="Nexa"/>
                  <a:cs typeface="Nexa"/>
                  <a:sym typeface="Nexa"/>
                </a:rPr>
                <a:t>Social/Emotional supports</a:t>
              </a:r>
            </a:p>
            <a:p>
              <a:pPr algn="ctr">
                <a:lnSpc>
                  <a:spcPts val="3149"/>
                </a:lnSpc>
              </a:pPr>
              <a:r>
                <a:rPr lang="en-US" sz="2499" spc="24">
                  <a:solidFill>
                    <a:srgbClr val="D76523"/>
                  </a:solidFill>
                  <a:latin typeface="Nexa"/>
                  <a:ea typeface="Nexa"/>
                  <a:cs typeface="Nexa"/>
                  <a:sym typeface="Nexa"/>
                </a:rPr>
                <a:t>Sense of belonging</a:t>
              </a:r>
            </a:p>
            <a:p>
              <a:pPr algn="ctr">
                <a:lnSpc>
                  <a:spcPts val="3149"/>
                </a:lnSpc>
              </a:pPr>
              <a:r>
                <a:rPr lang="en-US" sz="2499" spc="24">
                  <a:solidFill>
                    <a:srgbClr val="D76523"/>
                  </a:solidFill>
                  <a:latin typeface="Nexa"/>
                  <a:ea typeface="Nexa"/>
                  <a:cs typeface="Nexa"/>
                  <a:sym typeface="Nexa"/>
                </a:rPr>
                <a:t>Safety</a:t>
              </a:r>
            </a:p>
            <a:p>
              <a:pPr algn="ctr">
                <a:lnSpc>
                  <a:spcPts val="3149"/>
                </a:lnSpc>
              </a:pPr>
              <a:r>
                <a:rPr lang="en-US" sz="2499" spc="24">
                  <a:solidFill>
                    <a:srgbClr val="D76523"/>
                  </a:solidFill>
                  <a:latin typeface="Nexa"/>
                  <a:ea typeface="Nexa"/>
                  <a:cs typeface="Nexa"/>
                  <a:sym typeface="Nexa"/>
                </a:rPr>
                <a:t>Post-secondary readiness</a:t>
              </a:r>
            </a:p>
            <a:p>
              <a:pPr algn="ctr">
                <a:lnSpc>
                  <a:spcPts val="3149"/>
                </a:lnSpc>
              </a:pPr>
              <a:endParaRPr lang="en-US" sz="2499" spc="24">
                <a:solidFill>
                  <a:srgbClr val="D76523"/>
                </a:solidFill>
                <a:latin typeface="Nexa"/>
                <a:ea typeface="Nexa"/>
                <a:cs typeface="Nexa"/>
                <a:sym typeface="Nexa"/>
              </a:endParaRPr>
            </a:p>
            <a:p>
              <a:pPr algn="ctr">
                <a:lnSpc>
                  <a:spcPts val="3149"/>
                </a:lnSpc>
              </a:pPr>
              <a:r>
                <a:rPr lang="en-US" sz="2499" spc="24">
                  <a:solidFill>
                    <a:srgbClr val="D76523"/>
                  </a:solidFill>
                  <a:latin typeface="Nexa"/>
                  <a:ea typeface="Nexa"/>
                  <a:cs typeface="Nexa"/>
                  <a:sym typeface="Nexa"/>
                </a:rPr>
                <a:t>Based on student answers, we identify students for </a:t>
              </a:r>
            </a:p>
            <a:p>
              <a:pPr algn="ctr">
                <a:lnSpc>
                  <a:spcPts val="3149"/>
                </a:lnSpc>
              </a:pPr>
              <a:r>
                <a:rPr lang="en-US" sz="2499" spc="24">
                  <a:solidFill>
                    <a:srgbClr val="D76523"/>
                  </a:solidFill>
                  <a:latin typeface="Nexa"/>
                  <a:ea typeface="Nexa"/>
                  <a:cs typeface="Nexa"/>
                  <a:sym typeface="Nexa"/>
                </a:rPr>
                <a:t>small groups counseling.</a:t>
              </a:r>
            </a:p>
            <a:p>
              <a:pPr algn="ctr">
                <a:lnSpc>
                  <a:spcPts val="2659"/>
                </a:lnSpc>
              </a:pPr>
              <a:endParaRPr lang="en-US" sz="2499" spc="24">
                <a:solidFill>
                  <a:srgbClr val="D76523"/>
                </a:solidFill>
                <a:latin typeface="Nexa"/>
                <a:ea typeface="Nexa"/>
                <a:cs typeface="Nexa"/>
                <a:sym typeface="Nexa"/>
              </a:endParaRPr>
            </a:p>
            <a:p>
              <a:pPr algn="ctr">
                <a:lnSpc>
                  <a:spcPts val="2659"/>
                </a:lnSpc>
              </a:pPr>
              <a:endParaRPr lang="en-US" sz="2499" spc="24">
                <a:solidFill>
                  <a:srgbClr val="D76523"/>
                </a:solidFill>
                <a:latin typeface="Nexa"/>
                <a:ea typeface="Nexa"/>
                <a:cs typeface="Nexa"/>
                <a:sym typeface="Nexa"/>
              </a:endParaRPr>
            </a:p>
          </p:txBody>
        </p:sp>
      </p:grpSp>
      <p:sp>
        <p:nvSpPr>
          <p:cNvPr id="9" name="Freeform 9"/>
          <p:cNvSpPr/>
          <p:nvPr/>
        </p:nvSpPr>
        <p:spPr>
          <a:xfrm>
            <a:off x="12316037" y="5947420"/>
            <a:ext cx="5721757" cy="3897947"/>
          </a:xfrm>
          <a:custGeom>
            <a:avLst/>
            <a:gdLst/>
            <a:ahLst/>
            <a:cxnLst/>
            <a:rect l="l" t="t" r="r" b="b"/>
            <a:pathLst>
              <a:path w="5721757" h="3897947">
                <a:moveTo>
                  <a:pt x="0" y="0"/>
                </a:moveTo>
                <a:lnTo>
                  <a:pt x="5721758" y="0"/>
                </a:lnTo>
                <a:lnTo>
                  <a:pt x="5721758" y="3897947"/>
                </a:lnTo>
                <a:lnTo>
                  <a:pt x="0" y="3897947"/>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2680126" y="261255"/>
            <a:ext cx="12927748" cy="1325870"/>
          </a:xfrm>
          <a:prstGeom prst="rect">
            <a:avLst/>
          </a:prstGeom>
        </p:spPr>
        <p:txBody>
          <a:bodyPr lIns="0" tIns="0" rIns="0" bIns="0" rtlCol="0" anchor="t">
            <a:spAutoFit/>
          </a:bodyPr>
          <a:lstStyle/>
          <a:p>
            <a:pPr algn="ctr">
              <a:lnSpc>
                <a:spcPts val="10920"/>
              </a:lnSpc>
            </a:pPr>
            <a:r>
              <a:rPr lang="en-US" sz="7800">
                <a:solidFill>
                  <a:srgbClr val="D76523"/>
                </a:solidFill>
                <a:latin typeface="Ribeye"/>
                <a:ea typeface="Ribeye"/>
                <a:cs typeface="Ribeye"/>
                <a:sym typeface="Ribeye"/>
              </a:rPr>
              <a:t>Needs Assessment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7790031"/>
            <a:ext cx="15816355" cy="1775878"/>
            <a:chOff x="0" y="0"/>
            <a:chExt cx="4165624" cy="467721"/>
          </a:xfrm>
        </p:grpSpPr>
        <p:sp>
          <p:nvSpPr>
            <p:cNvPr id="7" name="Freeform 7"/>
            <p:cNvSpPr/>
            <p:nvPr/>
          </p:nvSpPr>
          <p:spPr>
            <a:xfrm>
              <a:off x="0" y="0"/>
              <a:ext cx="4165624" cy="467721"/>
            </a:xfrm>
            <a:custGeom>
              <a:avLst/>
              <a:gdLst/>
              <a:ahLst/>
              <a:cxnLst/>
              <a:rect l="l" t="t" r="r" b="b"/>
              <a:pathLst>
                <a:path w="4165624" h="467721">
                  <a:moveTo>
                    <a:pt x="7342" y="0"/>
                  </a:moveTo>
                  <a:lnTo>
                    <a:pt x="4158282" y="0"/>
                  </a:lnTo>
                  <a:cubicBezTo>
                    <a:pt x="4160229" y="0"/>
                    <a:pt x="4162097" y="774"/>
                    <a:pt x="4163474" y="2151"/>
                  </a:cubicBezTo>
                  <a:cubicBezTo>
                    <a:pt x="4164851" y="3527"/>
                    <a:pt x="4165624" y="5395"/>
                    <a:pt x="4165624" y="7342"/>
                  </a:cubicBezTo>
                  <a:lnTo>
                    <a:pt x="4165624" y="460379"/>
                  </a:lnTo>
                  <a:cubicBezTo>
                    <a:pt x="4165624" y="462326"/>
                    <a:pt x="4164851" y="464194"/>
                    <a:pt x="4163474" y="465571"/>
                  </a:cubicBezTo>
                  <a:cubicBezTo>
                    <a:pt x="4162097" y="466948"/>
                    <a:pt x="4160229" y="467721"/>
                    <a:pt x="4158282" y="467721"/>
                  </a:cubicBezTo>
                  <a:lnTo>
                    <a:pt x="7342" y="467721"/>
                  </a:lnTo>
                  <a:cubicBezTo>
                    <a:pt x="5395" y="467721"/>
                    <a:pt x="3527" y="466948"/>
                    <a:pt x="2151" y="465571"/>
                  </a:cubicBezTo>
                  <a:cubicBezTo>
                    <a:pt x="774" y="464194"/>
                    <a:pt x="0" y="462326"/>
                    <a:pt x="0" y="460379"/>
                  </a:cubicBezTo>
                  <a:lnTo>
                    <a:pt x="0" y="7342"/>
                  </a:lnTo>
                  <a:cubicBezTo>
                    <a:pt x="0" y="5395"/>
                    <a:pt x="774" y="3527"/>
                    <a:pt x="2151" y="2151"/>
                  </a:cubicBezTo>
                  <a:cubicBezTo>
                    <a:pt x="3527" y="774"/>
                    <a:pt x="5395" y="0"/>
                    <a:pt x="7342" y="0"/>
                  </a:cubicBezTo>
                  <a:close/>
                </a:path>
              </a:pathLst>
            </a:custGeom>
            <a:solidFill>
              <a:srgbClr val="FFFFFF"/>
            </a:solidFill>
            <a:ln w="38100" cap="sq">
              <a:solidFill>
                <a:srgbClr val="D76523"/>
              </a:solidFill>
              <a:prstDash val="solid"/>
              <a:miter/>
            </a:ln>
          </p:spPr>
          <p:txBody>
            <a:bodyPr/>
            <a:lstStyle/>
            <a:p>
              <a:endParaRPr lang="en-US"/>
            </a:p>
          </p:txBody>
        </p:sp>
        <p:sp>
          <p:nvSpPr>
            <p:cNvPr id="8" name="TextBox 8"/>
            <p:cNvSpPr txBox="1"/>
            <p:nvPr/>
          </p:nvSpPr>
          <p:spPr>
            <a:xfrm>
              <a:off x="0" y="-47625"/>
              <a:ext cx="4165624" cy="515346"/>
            </a:xfrm>
            <a:prstGeom prst="rect">
              <a:avLst/>
            </a:prstGeom>
          </p:spPr>
          <p:txBody>
            <a:bodyPr lIns="50800" tIns="50800" rIns="50800" bIns="50800" rtlCol="0" anchor="ctr"/>
            <a:lstStyle/>
            <a:p>
              <a:pPr algn="ctr">
                <a:lnSpc>
                  <a:spcPts val="3359"/>
                </a:lnSpc>
              </a:pPr>
              <a:r>
                <a:rPr lang="en-US" sz="2399">
                  <a:solidFill>
                    <a:srgbClr val="D76523"/>
                  </a:solidFill>
                  <a:latin typeface="Nexa"/>
                  <a:ea typeface="Nexa"/>
                  <a:cs typeface="Nexa"/>
                  <a:sym typeface="Nexa"/>
                </a:rPr>
                <a:t>Our Monthly Counselor Newsletter is released on the last Friday or each month. </a:t>
              </a:r>
            </a:p>
            <a:p>
              <a:pPr algn="ctr">
                <a:lnSpc>
                  <a:spcPts val="3359"/>
                </a:lnSpc>
              </a:pPr>
              <a:r>
                <a:rPr lang="en-US" sz="2399">
                  <a:solidFill>
                    <a:srgbClr val="D76523"/>
                  </a:solidFill>
                  <a:latin typeface="Nexa"/>
                  <a:ea typeface="Nexa"/>
                  <a:cs typeface="Nexa"/>
                  <a:sym typeface="Nexa"/>
                </a:rPr>
                <a:t>They are also posted on our </a:t>
              </a:r>
              <a:r>
                <a:rPr lang="en-US" sz="2399" u="sng">
                  <a:solidFill>
                    <a:srgbClr val="D76523"/>
                  </a:solidFill>
                  <a:latin typeface="Nexa"/>
                  <a:ea typeface="Nexa"/>
                  <a:cs typeface="Nexa"/>
                  <a:sym typeface="Nexa"/>
                  <a:hlinkClick r:id="rId3" tooltip="https://www.fortbendisd.com/domain/2953"/>
                </a:rPr>
                <a:t>SMS Counselor Website.</a:t>
              </a:r>
            </a:p>
          </p:txBody>
        </p:sp>
      </p:grpSp>
      <p:sp>
        <p:nvSpPr>
          <p:cNvPr id="9" name="Freeform 9"/>
          <p:cNvSpPr/>
          <p:nvPr/>
        </p:nvSpPr>
        <p:spPr>
          <a:xfrm>
            <a:off x="338421" y="7639858"/>
            <a:ext cx="2453577" cy="2425974"/>
          </a:xfrm>
          <a:custGeom>
            <a:avLst/>
            <a:gdLst/>
            <a:ahLst/>
            <a:cxnLst/>
            <a:rect l="l" t="t" r="r" b="b"/>
            <a:pathLst>
              <a:path w="2453577" h="2425974">
                <a:moveTo>
                  <a:pt x="0" y="0"/>
                </a:moveTo>
                <a:lnTo>
                  <a:pt x="2453577" y="0"/>
                </a:lnTo>
                <a:lnTo>
                  <a:pt x="2453577" y="2425974"/>
                </a:lnTo>
                <a:lnTo>
                  <a:pt x="0" y="2425974"/>
                </a:lnTo>
                <a:lnTo>
                  <a:pt x="0" y="0"/>
                </a:lnTo>
                <a:close/>
              </a:path>
            </a:pathLst>
          </a:custGeom>
          <a:blipFill>
            <a:blip r:embed="rId4"/>
            <a:stretch>
              <a:fillRect/>
            </a:stretch>
          </a:blipFill>
        </p:spPr>
        <p:txBody>
          <a:bodyPr/>
          <a:lstStyle/>
          <a:p>
            <a:endParaRPr lang="en-US"/>
          </a:p>
        </p:txBody>
      </p:sp>
      <p:sp>
        <p:nvSpPr>
          <p:cNvPr id="10" name="Freeform 10"/>
          <p:cNvSpPr/>
          <p:nvPr/>
        </p:nvSpPr>
        <p:spPr>
          <a:xfrm>
            <a:off x="3824423" y="1765210"/>
            <a:ext cx="11783451" cy="5874648"/>
          </a:xfrm>
          <a:custGeom>
            <a:avLst/>
            <a:gdLst/>
            <a:ahLst/>
            <a:cxnLst/>
            <a:rect l="l" t="t" r="r" b="b"/>
            <a:pathLst>
              <a:path w="11783451" h="5874648">
                <a:moveTo>
                  <a:pt x="0" y="0"/>
                </a:moveTo>
                <a:lnTo>
                  <a:pt x="11783451" y="0"/>
                </a:lnTo>
                <a:lnTo>
                  <a:pt x="11783451" y="5874648"/>
                </a:lnTo>
                <a:lnTo>
                  <a:pt x="0" y="5874648"/>
                </a:lnTo>
                <a:lnTo>
                  <a:pt x="0" y="0"/>
                </a:lnTo>
                <a:close/>
              </a:path>
            </a:pathLst>
          </a:custGeom>
          <a:blipFill>
            <a:blip r:embed="rId5"/>
            <a:stretch>
              <a:fillRect/>
            </a:stretch>
          </a:blipFill>
        </p:spPr>
        <p:txBody>
          <a:bodyPr/>
          <a:lstStyle/>
          <a:p>
            <a:endParaRPr lang="en-US"/>
          </a:p>
        </p:txBody>
      </p:sp>
      <p:sp>
        <p:nvSpPr>
          <p:cNvPr id="11" name="TextBox 11"/>
          <p:cNvSpPr txBox="1"/>
          <p:nvPr/>
        </p:nvSpPr>
        <p:spPr>
          <a:xfrm>
            <a:off x="2680126" y="280305"/>
            <a:ext cx="12927748" cy="1078218"/>
          </a:xfrm>
          <a:prstGeom prst="rect">
            <a:avLst/>
          </a:prstGeom>
        </p:spPr>
        <p:txBody>
          <a:bodyPr lIns="0" tIns="0" rIns="0" bIns="0" rtlCol="0" anchor="t">
            <a:spAutoFit/>
          </a:bodyPr>
          <a:lstStyle/>
          <a:p>
            <a:pPr algn="ctr">
              <a:lnSpc>
                <a:spcPts val="8820"/>
              </a:lnSpc>
            </a:pPr>
            <a:r>
              <a:rPr lang="en-US" sz="6300">
                <a:solidFill>
                  <a:srgbClr val="D76523"/>
                </a:solidFill>
                <a:latin typeface="Ribeye"/>
                <a:ea typeface="Ribeye"/>
                <a:cs typeface="Ribeye"/>
                <a:sym typeface="Ribeye"/>
              </a:rPr>
              <a:t>Monthly Counselor Newsletter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028700" y="2098743"/>
            <a:ext cx="7339957" cy="7467167"/>
            <a:chOff x="0" y="0"/>
            <a:chExt cx="1933157" cy="1966661"/>
          </a:xfrm>
        </p:grpSpPr>
        <p:sp>
          <p:nvSpPr>
            <p:cNvPr id="7" name="Freeform 7"/>
            <p:cNvSpPr/>
            <p:nvPr/>
          </p:nvSpPr>
          <p:spPr>
            <a:xfrm>
              <a:off x="0" y="0"/>
              <a:ext cx="1933157" cy="1966661"/>
            </a:xfrm>
            <a:custGeom>
              <a:avLst/>
              <a:gdLst/>
              <a:ahLst/>
              <a:cxnLst/>
              <a:rect l="l" t="t" r="r" b="b"/>
              <a:pathLst>
                <a:path w="1933157" h="1966661">
                  <a:moveTo>
                    <a:pt x="16876" y="0"/>
                  </a:moveTo>
                  <a:lnTo>
                    <a:pt x="1916281" y="0"/>
                  </a:lnTo>
                  <a:cubicBezTo>
                    <a:pt x="1925602" y="0"/>
                    <a:pt x="1933157" y="7556"/>
                    <a:pt x="1933157" y="16876"/>
                  </a:cubicBezTo>
                  <a:lnTo>
                    <a:pt x="1933157" y="1949785"/>
                  </a:lnTo>
                  <a:cubicBezTo>
                    <a:pt x="1933157" y="1959106"/>
                    <a:pt x="1925602" y="1966661"/>
                    <a:pt x="1916281" y="1966661"/>
                  </a:cubicBezTo>
                  <a:lnTo>
                    <a:pt x="16876" y="1966661"/>
                  </a:lnTo>
                  <a:cubicBezTo>
                    <a:pt x="7556" y="1966661"/>
                    <a:pt x="0" y="1959106"/>
                    <a:pt x="0" y="1949785"/>
                  </a:cubicBezTo>
                  <a:lnTo>
                    <a:pt x="0" y="16876"/>
                  </a:lnTo>
                  <a:cubicBezTo>
                    <a:pt x="0" y="7556"/>
                    <a:pt x="7556" y="0"/>
                    <a:pt x="16876" y="0"/>
                  </a:cubicBezTo>
                  <a:close/>
                </a:path>
              </a:pathLst>
            </a:custGeom>
            <a:solidFill>
              <a:srgbClr val="FFFFFF"/>
            </a:solidFill>
            <a:ln w="38100" cap="sq">
              <a:solidFill>
                <a:srgbClr val="D76523"/>
              </a:solidFill>
              <a:prstDash val="solid"/>
              <a:miter/>
            </a:ln>
          </p:spPr>
          <p:txBody>
            <a:bodyPr/>
            <a:lstStyle/>
            <a:p>
              <a:endParaRPr lang="en-US"/>
            </a:p>
          </p:txBody>
        </p:sp>
        <p:sp>
          <p:nvSpPr>
            <p:cNvPr id="8" name="TextBox 8"/>
            <p:cNvSpPr txBox="1"/>
            <p:nvPr/>
          </p:nvSpPr>
          <p:spPr>
            <a:xfrm>
              <a:off x="0" y="-47625"/>
              <a:ext cx="1933157" cy="2014286"/>
            </a:xfrm>
            <a:prstGeom prst="rect">
              <a:avLst/>
            </a:prstGeom>
          </p:spPr>
          <p:txBody>
            <a:bodyPr lIns="50800" tIns="50800" rIns="50800" bIns="50800" rtlCol="0" anchor="ctr"/>
            <a:lstStyle/>
            <a:p>
              <a:pPr algn="ctr">
                <a:lnSpc>
                  <a:spcPts val="3359"/>
                </a:lnSpc>
              </a:pPr>
              <a:r>
                <a:rPr lang="en-US" sz="2399">
                  <a:solidFill>
                    <a:srgbClr val="D76523"/>
                  </a:solidFill>
                  <a:latin typeface="Nexa"/>
                  <a:ea typeface="Nexa"/>
                  <a:cs typeface="Nexa"/>
                  <a:sym typeface="Nexa"/>
                </a:rPr>
                <a:t>Mindfulness is a practice that involves being aware of your present moment.  It is the basic human ability to be present, aware of where we are and what we are doing, and not overly reactive or overwhelmed by what is going on around us.</a:t>
              </a:r>
            </a:p>
            <a:p>
              <a:pPr algn="ctr">
                <a:lnSpc>
                  <a:spcPts val="3359"/>
                </a:lnSpc>
              </a:pPr>
              <a:endParaRPr lang="en-US" sz="2399">
                <a:solidFill>
                  <a:srgbClr val="D76523"/>
                </a:solidFill>
                <a:latin typeface="Nexa"/>
                <a:ea typeface="Nexa"/>
                <a:cs typeface="Nexa"/>
                <a:sym typeface="Nexa"/>
              </a:endParaRPr>
            </a:p>
            <a:p>
              <a:pPr algn="ctr">
                <a:lnSpc>
                  <a:spcPts val="3359"/>
                </a:lnSpc>
              </a:pPr>
              <a:r>
                <a:rPr lang="en-US" sz="2399">
                  <a:solidFill>
                    <a:srgbClr val="D76523"/>
                  </a:solidFill>
                  <a:latin typeface="Nexa"/>
                  <a:ea typeface="Nexa"/>
                  <a:cs typeface="Nexa"/>
                  <a:sym typeface="Nexa"/>
                </a:rPr>
                <a:t>Counselors provide a mindfulness </a:t>
              </a:r>
            </a:p>
            <a:p>
              <a:pPr algn="ctr">
                <a:lnSpc>
                  <a:spcPts val="3359"/>
                </a:lnSpc>
              </a:pPr>
              <a:r>
                <a:rPr lang="en-US" sz="2399">
                  <a:solidFill>
                    <a:srgbClr val="D76523"/>
                  </a:solidFill>
                  <a:latin typeface="Nexa"/>
                  <a:ea typeface="Nexa"/>
                  <a:cs typeface="Nexa"/>
                  <a:sym typeface="Nexa"/>
                </a:rPr>
                <a:t>tip every month in </a:t>
              </a:r>
            </a:p>
            <a:p>
              <a:pPr algn="ctr">
                <a:lnSpc>
                  <a:spcPts val="3359"/>
                </a:lnSpc>
              </a:pPr>
              <a:r>
                <a:rPr lang="en-US" sz="2399">
                  <a:solidFill>
                    <a:srgbClr val="D76523"/>
                  </a:solidFill>
                  <a:latin typeface="Nexa"/>
                  <a:ea typeface="Nexa"/>
                  <a:cs typeface="Nexa"/>
                  <a:sym typeface="Nexa"/>
                </a:rPr>
                <a:t>The Roar Report.</a:t>
              </a:r>
            </a:p>
          </p:txBody>
        </p:sp>
      </p:grpSp>
      <p:grpSp>
        <p:nvGrpSpPr>
          <p:cNvPr id="9" name="Group 9"/>
          <p:cNvGrpSpPr/>
          <p:nvPr/>
        </p:nvGrpSpPr>
        <p:grpSpPr>
          <a:xfrm>
            <a:off x="8814288" y="2098743"/>
            <a:ext cx="8445012" cy="3366533"/>
            <a:chOff x="0" y="0"/>
            <a:chExt cx="2224201" cy="886659"/>
          </a:xfrm>
        </p:grpSpPr>
        <p:sp>
          <p:nvSpPr>
            <p:cNvPr id="10" name="Freeform 10"/>
            <p:cNvSpPr/>
            <p:nvPr/>
          </p:nvSpPr>
          <p:spPr>
            <a:xfrm>
              <a:off x="0" y="0"/>
              <a:ext cx="2224200" cy="886659"/>
            </a:xfrm>
            <a:custGeom>
              <a:avLst/>
              <a:gdLst/>
              <a:ahLst/>
              <a:cxnLst/>
              <a:rect l="l" t="t" r="r" b="b"/>
              <a:pathLst>
                <a:path w="2224200" h="886659">
                  <a:moveTo>
                    <a:pt x="13751" y="0"/>
                  </a:moveTo>
                  <a:lnTo>
                    <a:pt x="2210449" y="0"/>
                  </a:lnTo>
                  <a:cubicBezTo>
                    <a:pt x="2218044" y="0"/>
                    <a:pt x="2224200" y="6157"/>
                    <a:pt x="2224200" y="13751"/>
                  </a:cubicBezTo>
                  <a:lnTo>
                    <a:pt x="2224200" y="872908"/>
                  </a:lnTo>
                  <a:cubicBezTo>
                    <a:pt x="2224200" y="876555"/>
                    <a:pt x="2222752" y="880052"/>
                    <a:pt x="2220173" y="882631"/>
                  </a:cubicBezTo>
                  <a:cubicBezTo>
                    <a:pt x="2217594" y="885210"/>
                    <a:pt x="2214096" y="886659"/>
                    <a:pt x="2210449" y="886659"/>
                  </a:cubicBezTo>
                  <a:lnTo>
                    <a:pt x="13751" y="886659"/>
                  </a:lnTo>
                  <a:cubicBezTo>
                    <a:pt x="10104" y="886659"/>
                    <a:pt x="6606" y="885210"/>
                    <a:pt x="4028" y="882631"/>
                  </a:cubicBezTo>
                  <a:cubicBezTo>
                    <a:pt x="1449" y="880052"/>
                    <a:pt x="0" y="876555"/>
                    <a:pt x="0" y="872908"/>
                  </a:cubicBezTo>
                  <a:lnTo>
                    <a:pt x="0" y="13751"/>
                  </a:lnTo>
                  <a:cubicBezTo>
                    <a:pt x="0" y="10104"/>
                    <a:pt x="1449" y="6606"/>
                    <a:pt x="4028" y="4028"/>
                  </a:cubicBezTo>
                  <a:cubicBezTo>
                    <a:pt x="6606" y="1449"/>
                    <a:pt x="10104" y="0"/>
                    <a:pt x="13751" y="0"/>
                  </a:cubicBezTo>
                  <a:close/>
                </a:path>
              </a:pathLst>
            </a:custGeom>
            <a:solidFill>
              <a:srgbClr val="FFFFFF"/>
            </a:solidFill>
            <a:ln w="38100" cap="sq">
              <a:solidFill>
                <a:srgbClr val="D76523"/>
              </a:solidFill>
              <a:prstDash val="solid"/>
              <a:miter/>
            </a:ln>
          </p:spPr>
          <p:txBody>
            <a:bodyPr/>
            <a:lstStyle/>
            <a:p>
              <a:endParaRPr lang="en-US"/>
            </a:p>
          </p:txBody>
        </p:sp>
        <p:sp>
          <p:nvSpPr>
            <p:cNvPr id="11" name="TextBox 11"/>
            <p:cNvSpPr txBox="1"/>
            <p:nvPr/>
          </p:nvSpPr>
          <p:spPr>
            <a:xfrm>
              <a:off x="0" y="-47625"/>
              <a:ext cx="2224201" cy="934284"/>
            </a:xfrm>
            <a:prstGeom prst="rect">
              <a:avLst/>
            </a:prstGeom>
          </p:spPr>
          <p:txBody>
            <a:bodyPr lIns="50800" tIns="50800" rIns="50800" bIns="50800" rtlCol="0" anchor="ctr"/>
            <a:lstStyle/>
            <a:p>
              <a:pPr algn="ctr">
                <a:lnSpc>
                  <a:spcPts val="3639"/>
                </a:lnSpc>
              </a:pPr>
              <a:endParaRPr/>
            </a:p>
          </p:txBody>
        </p:sp>
      </p:grpSp>
      <p:grpSp>
        <p:nvGrpSpPr>
          <p:cNvPr id="12" name="Group 12"/>
          <p:cNvGrpSpPr/>
          <p:nvPr/>
        </p:nvGrpSpPr>
        <p:grpSpPr>
          <a:xfrm>
            <a:off x="8814288" y="6199376"/>
            <a:ext cx="8445012" cy="3366533"/>
            <a:chOff x="0" y="0"/>
            <a:chExt cx="2224201" cy="886659"/>
          </a:xfrm>
        </p:grpSpPr>
        <p:sp>
          <p:nvSpPr>
            <p:cNvPr id="13" name="Freeform 13"/>
            <p:cNvSpPr/>
            <p:nvPr/>
          </p:nvSpPr>
          <p:spPr>
            <a:xfrm>
              <a:off x="0" y="0"/>
              <a:ext cx="2224200" cy="886659"/>
            </a:xfrm>
            <a:custGeom>
              <a:avLst/>
              <a:gdLst/>
              <a:ahLst/>
              <a:cxnLst/>
              <a:rect l="l" t="t" r="r" b="b"/>
              <a:pathLst>
                <a:path w="2224200" h="886659">
                  <a:moveTo>
                    <a:pt x="13751" y="0"/>
                  </a:moveTo>
                  <a:lnTo>
                    <a:pt x="2210449" y="0"/>
                  </a:lnTo>
                  <a:cubicBezTo>
                    <a:pt x="2218044" y="0"/>
                    <a:pt x="2224200" y="6157"/>
                    <a:pt x="2224200" y="13751"/>
                  </a:cubicBezTo>
                  <a:lnTo>
                    <a:pt x="2224200" y="872908"/>
                  </a:lnTo>
                  <a:cubicBezTo>
                    <a:pt x="2224200" y="876555"/>
                    <a:pt x="2222752" y="880052"/>
                    <a:pt x="2220173" y="882631"/>
                  </a:cubicBezTo>
                  <a:cubicBezTo>
                    <a:pt x="2217594" y="885210"/>
                    <a:pt x="2214096" y="886659"/>
                    <a:pt x="2210449" y="886659"/>
                  </a:cubicBezTo>
                  <a:lnTo>
                    <a:pt x="13751" y="886659"/>
                  </a:lnTo>
                  <a:cubicBezTo>
                    <a:pt x="10104" y="886659"/>
                    <a:pt x="6606" y="885210"/>
                    <a:pt x="4028" y="882631"/>
                  </a:cubicBezTo>
                  <a:cubicBezTo>
                    <a:pt x="1449" y="880052"/>
                    <a:pt x="0" y="876555"/>
                    <a:pt x="0" y="872908"/>
                  </a:cubicBezTo>
                  <a:lnTo>
                    <a:pt x="0" y="13751"/>
                  </a:lnTo>
                  <a:cubicBezTo>
                    <a:pt x="0" y="10104"/>
                    <a:pt x="1449" y="6606"/>
                    <a:pt x="4028" y="4028"/>
                  </a:cubicBezTo>
                  <a:cubicBezTo>
                    <a:pt x="6606" y="1449"/>
                    <a:pt x="10104" y="0"/>
                    <a:pt x="13751" y="0"/>
                  </a:cubicBezTo>
                  <a:close/>
                </a:path>
              </a:pathLst>
            </a:custGeom>
            <a:solidFill>
              <a:srgbClr val="FFFFFF"/>
            </a:solidFill>
            <a:ln w="38100" cap="sq">
              <a:solidFill>
                <a:srgbClr val="D76523"/>
              </a:solidFill>
              <a:prstDash val="solid"/>
              <a:miter/>
            </a:ln>
          </p:spPr>
          <p:txBody>
            <a:bodyPr/>
            <a:lstStyle/>
            <a:p>
              <a:endParaRPr lang="en-US"/>
            </a:p>
          </p:txBody>
        </p:sp>
        <p:sp>
          <p:nvSpPr>
            <p:cNvPr id="14" name="TextBox 14"/>
            <p:cNvSpPr txBox="1"/>
            <p:nvPr/>
          </p:nvSpPr>
          <p:spPr>
            <a:xfrm>
              <a:off x="0" y="-38100"/>
              <a:ext cx="2224201" cy="924759"/>
            </a:xfrm>
            <a:prstGeom prst="rect">
              <a:avLst/>
            </a:prstGeom>
          </p:spPr>
          <p:txBody>
            <a:bodyPr lIns="50800" tIns="50800" rIns="50800" bIns="50800" rtlCol="0" anchor="ctr"/>
            <a:lstStyle/>
            <a:p>
              <a:pPr algn="ctr">
                <a:lnSpc>
                  <a:spcPts val="2659"/>
                </a:lnSpc>
              </a:pPr>
              <a:endParaRPr/>
            </a:p>
          </p:txBody>
        </p:sp>
      </p:grpSp>
      <p:sp>
        <p:nvSpPr>
          <p:cNvPr id="15" name="Freeform 15"/>
          <p:cNvSpPr/>
          <p:nvPr/>
        </p:nvSpPr>
        <p:spPr>
          <a:xfrm>
            <a:off x="276842" y="6401659"/>
            <a:ext cx="3538995" cy="3375316"/>
          </a:xfrm>
          <a:custGeom>
            <a:avLst/>
            <a:gdLst/>
            <a:ahLst/>
            <a:cxnLst/>
            <a:rect l="l" t="t" r="r" b="b"/>
            <a:pathLst>
              <a:path w="3538995" h="3375316">
                <a:moveTo>
                  <a:pt x="0" y="0"/>
                </a:moveTo>
                <a:lnTo>
                  <a:pt x="3538995" y="0"/>
                </a:lnTo>
                <a:lnTo>
                  <a:pt x="3538995" y="3375317"/>
                </a:lnTo>
                <a:lnTo>
                  <a:pt x="0" y="3375317"/>
                </a:lnTo>
                <a:lnTo>
                  <a:pt x="0" y="0"/>
                </a:lnTo>
                <a:close/>
              </a:path>
            </a:pathLst>
          </a:custGeom>
          <a:blipFill>
            <a:blip r:embed="rId3"/>
            <a:stretch>
              <a:fillRect/>
            </a:stretch>
          </a:blipFill>
        </p:spPr>
        <p:txBody>
          <a:bodyPr/>
          <a:lstStyle/>
          <a:p>
            <a:endParaRPr lang="en-US"/>
          </a:p>
        </p:txBody>
      </p:sp>
      <p:sp>
        <p:nvSpPr>
          <p:cNvPr id="16" name="Freeform 16"/>
          <p:cNvSpPr/>
          <p:nvPr/>
        </p:nvSpPr>
        <p:spPr>
          <a:xfrm>
            <a:off x="9144000" y="2581291"/>
            <a:ext cx="2192563" cy="2740703"/>
          </a:xfrm>
          <a:custGeom>
            <a:avLst/>
            <a:gdLst/>
            <a:ahLst/>
            <a:cxnLst/>
            <a:rect l="l" t="t" r="r" b="b"/>
            <a:pathLst>
              <a:path w="2192563" h="2740703">
                <a:moveTo>
                  <a:pt x="0" y="0"/>
                </a:moveTo>
                <a:lnTo>
                  <a:pt x="2192563" y="0"/>
                </a:lnTo>
                <a:lnTo>
                  <a:pt x="2192563" y="2740703"/>
                </a:lnTo>
                <a:lnTo>
                  <a:pt x="0" y="2740703"/>
                </a:lnTo>
                <a:lnTo>
                  <a:pt x="0" y="0"/>
                </a:lnTo>
                <a:close/>
              </a:path>
            </a:pathLst>
          </a:custGeom>
          <a:blipFill>
            <a:blip r:embed="rId4"/>
            <a:stretch>
              <a:fillRect/>
            </a:stretch>
          </a:blipFill>
        </p:spPr>
        <p:txBody>
          <a:bodyPr/>
          <a:lstStyle/>
          <a:p>
            <a:endParaRPr lang="en-US"/>
          </a:p>
        </p:txBody>
      </p:sp>
      <p:sp>
        <p:nvSpPr>
          <p:cNvPr id="17" name="Freeform 17"/>
          <p:cNvSpPr/>
          <p:nvPr/>
        </p:nvSpPr>
        <p:spPr>
          <a:xfrm>
            <a:off x="14773794" y="4467729"/>
            <a:ext cx="3037592" cy="1640480"/>
          </a:xfrm>
          <a:custGeom>
            <a:avLst/>
            <a:gdLst/>
            <a:ahLst/>
            <a:cxnLst/>
            <a:rect l="l" t="t" r="r" b="b"/>
            <a:pathLst>
              <a:path w="3037592" h="1640480">
                <a:moveTo>
                  <a:pt x="0" y="0"/>
                </a:moveTo>
                <a:lnTo>
                  <a:pt x="3037591" y="0"/>
                </a:lnTo>
                <a:lnTo>
                  <a:pt x="3037591" y="1640480"/>
                </a:lnTo>
                <a:lnTo>
                  <a:pt x="0" y="1640480"/>
                </a:lnTo>
                <a:lnTo>
                  <a:pt x="0" y="0"/>
                </a:lnTo>
                <a:close/>
              </a:path>
            </a:pathLst>
          </a:custGeom>
          <a:blipFill>
            <a:blip r:embed="rId5"/>
            <a:stretch>
              <a:fillRect/>
            </a:stretch>
          </a:blipFill>
        </p:spPr>
        <p:txBody>
          <a:bodyPr/>
          <a:lstStyle/>
          <a:p>
            <a:endParaRPr lang="en-US"/>
          </a:p>
        </p:txBody>
      </p:sp>
      <p:sp>
        <p:nvSpPr>
          <p:cNvPr id="18" name="Freeform 18"/>
          <p:cNvSpPr/>
          <p:nvPr/>
        </p:nvSpPr>
        <p:spPr>
          <a:xfrm>
            <a:off x="7616435" y="6903339"/>
            <a:ext cx="3720127" cy="2394025"/>
          </a:xfrm>
          <a:custGeom>
            <a:avLst/>
            <a:gdLst/>
            <a:ahLst/>
            <a:cxnLst/>
            <a:rect l="l" t="t" r="r" b="b"/>
            <a:pathLst>
              <a:path w="3720127" h="2394025">
                <a:moveTo>
                  <a:pt x="0" y="0"/>
                </a:moveTo>
                <a:lnTo>
                  <a:pt x="3720128" y="0"/>
                </a:lnTo>
                <a:lnTo>
                  <a:pt x="3720128" y="2394025"/>
                </a:lnTo>
                <a:lnTo>
                  <a:pt x="0" y="2394025"/>
                </a:lnTo>
                <a:lnTo>
                  <a:pt x="0" y="0"/>
                </a:lnTo>
                <a:close/>
              </a:path>
            </a:pathLst>
          </a:custGeom>
          <a:blipFill>
            <a:blip r:embed="rId6"/>
            <a:stretch>
              <a:fillRect/>
            </a:stretch>
          </a:blipFill>
          <a:ln w="85725" cap="sq">
            <a:solidFill>
              <a:srgbClr val="000000"/>
            </a:solidFill>
            <a:prstDash val="solid"/>
            <a:miter/>
          </a:ln>
        </p:spPr>
        <p:txBody>
          <a:bodyPr/>
          <a:lstStyle/>
          <a:p>
            <a:endParaRPr lang="en-US"/>
          </a:p>
        </p:txBody>
      </p:sp>
      <p:sp>
        <p:nvSpPr>
          <p:cNvPr id="19" name="TextBox 19"/>
          <p:cNvSpPr txBox="1"/>
          <p:nvPr/>
        </p:nvSpPr>
        <p:spPr>
          <a:xfrm>
            <a:off x="2680126" y="330841"/>
            <a:ext cx="12927748" cy="1285864"/>
          </a:xfrm>
          <a:prstGeom prst="rect">
            <a:avLst/>
          </a:prstGeom>
        </p:spPr>
        <p:txBody>
          <a:bodyPr lIns="0" tIns="0" rIns="0" bIns="0" rtlCol="0" anchor="t">
            <a:spAutoFit/>
          </a:bodyPr>
          <a:lstStyle/>
          <a:p>
            <a:pPr algn="ctr">
              <a:lnSpc>
                <a:spcPts val="10500"/>
              </a:lnSpc>
            </a:pPr>
            <a:r>
              <a:rPr lang="en-US" sz="7500">
                <a:solidFill>
                  <a:srgbClr val="D76523"/>
                </a:solidFill>
                <a:latin typeface="Ribeye"/>
                <a:ea typeface="Ribeye"/>
                <a:cs typeface="Ribeye"/>
                <a:sym typeface="Ribeye"/>
              </a:rPr>
              <a:t>Mindfulness</a:t>
            </a:r>
          </a:p>
        </p:txBody>
      </p:sp>
      <p:sp>
        <p:nvSpPr>
          <p:cNvPr id="20" name="TextBox 20"/>
          <p:cNvSpPr txBox="1"/>
          <p:nvPr/>
        </p:nvSpPr>
        <p:spPr>
          <a:xfrm>
            <a:off x="2366233" y="2309828"/>
            <a:ext cx="4664891" cy="495300"/>
          </a:xfrm>
          <a:prstGeom prst="rect">
            <a:avLst/>
          </a:prstGeom>
        </p:spPr>
        <p:txBody>
          <a:bodyPr lIns="0" tIns="0" rIns="0" bIns="0" rtlCol="0" anchor="t">
            <a:spAutoFit/>
          </a:bodyPr>
          <a:lstStyle/>
          <a:p>
            <a:pPr algn="ctr">
              <a:lnSpc>
                <a:spcPts val="4199"/>
              </a:lnSpc>
            </a:pPr>
            <a:r>
              <a:rPr lang="en-US" sz="2999" b="1" u="sng">
                <a:solidFill>
                  <a:srgbClr val="D76523"/>
                </a:solidFill>
                <a:latin typeface="Nexa Bold"/>
                <a:ea typeface="Nexa Bold"/>
                <a:cs typeface="Nexa Bold"/>
                <a:sym typeface="Nexa Bold"/>
              </a:rPr>
              <a:t>Monthly Mindfulness Tip</a:t>
            </a:r>
          </a:p>
        </p:txBody>
      </p:sp>
      <p:sp>
        <p:nvSpPr>
          <p:cNvPr id="21" name="TextBox 21"/>
          <p:cNvSpPr txBox="1"/>
          <p:nvPr/>
        </p:nvSpPr>
        <p:spPr>
          <a:xfrm>
            <a:off x="12434880" y="2243153"/>
            <a:ext cx="4664891" cy="495300"/>
          </a:xfrm>
          <a:prstGeom prst="rect">
            <a:avLst/>
          </a:prstGeom>
        </p:spPr>
        <p:txBody>
          <a:bodyPr lIns="0" tIns="0" rIns="0" bIns="0" rtlCol="0" anchor="t">
            <a:spAutoFit/>
          </a:bodyPr>
          <a:lstStyle/>
          <a:p>
            <a:pPr algn="ctr">
              <a:lnSpc>
                <a:spcPts val="4199"/>
              </a:lnSpc>
            </a:pPr>
            <a:r>
              <a:rPr lang="en-US" sz="2999" b="1" u="sng">
                <a:solidFill>
                  <a:srgbClr val="D76523"/>
                </a:solidFill>
                <a:latin typeface="Nexa Bold"/>
                <a:ea typeface="Nexa Bold"/>
                <a:cs typeface="Nexa Bold"/>
                <a:sym typeface="Nexa Bold"/>
              </a:rPr>
              <a:t>August - Deep Breathing</a:t>
            </a:r>
          </a:p>
        </p:txBody>
      </p:sp>
      <p:sp>
        <p:nvSpPr>
          <p:cNvPr id="22" name="TextBox 22"/>
          <p:cNvSpPr txBox="1"/>
          <p:nvPr/>
        </p:nvSpPr>
        <p:spPr>
          <a:xfrm>
            <a:off x="11505521" y="6408039"/>
            <a:ext cx="5594251" cy="495300"/>
          </a:xfrm>
          <a:prstGeom prst="rect">
            <a:avLst/>
          </a:prstGeom>
        </p:spPr>
        <p:txBody>
          <a:bodyPr lIns="0" tIns="0" rIns="0" bIns="0" rtlCol="0" anchor="t">
            <a:spAutoFit/>
          </a:bodyPr>
          <a:lstStyle/>
          <a:p>
            <a:pPr algn="ctr">
              <a:lnSpc>
                <a:spcPts val="4199"/>
              </a:lnSpc>
            </a:pPr>
            <a:r>
              <a:rPr lang="en-US" sz="2999" b="1" u="sng">
                <a:solidFill>
                  <a:srgbClr val="D76523"/>
                </a:solidFill>
                <a:latin typeface="Nexa Bold"/>
                <a:ea typeface="Nexa Bold"/>
                <a:cs typeface="Nexa Bold"/>
                <a:sym typeface="Nexa Bold"/>
              </a:rPr>
              <a:t>September - 10 Second Count</a:t>
            </a:r>
          </a:p>
        </p:txBody>
      </p:sp>
      <p:sp>
        <p:nvSpPr>
          <p:cNvPr id="23" name="TextBox 23"/>
          <p:cNvSpPr txBox="1"/>
          <p:nvPr/>
        </p:nvSpPr>
        <p:spPr>
          <a:xfrm>
            <a:off x="12888412" y="2770646"/>
            <a:ext cx="3757826" cy="1663065"/>
          </a:xfrm>
          <a:prstGeom prst="rect">
            <a:avLst/>
          </a:prstGeom>
        </p:spPr>
        <p:txBody>
          <a:bodyPr lIns="0" tIns="0" rIns="0" bIns="0" rtlCol="0" anchor="t">
            <a:spAutoFit/>
          </a:bodyPr>
          <a:lstStyle/>
          <a:p>
            <a:pPr algn="ctr">
              <a:lnSpc>
                <a:spcPts val="3359"/>
              </a:lnSpc>
            </a:pPr>
            <a:r>
              <a:rPr lang="en-US" sz="2399" spc="23">
                <a:solidFill>
                  <a:srgbClr val="D76523"/>
                </a:solidFill>
                <a:latin typeface="Nexa"/>
                <a:ea typeface="Nexa"/>
                <a:cs typeface="Nexa"/>
                <a:sym typeface="Nexa"/>
              </a:rPr>
              <a:t>Here’s How to Do It: </a:t>
            </a:r>
          </a:p>
          <a:p>
            <a:pPr algn="ctr">
              <a:lnSpc>
                <a:spcPts val="3359"/>
              </a:lnSpc>
            </a:pPr>
            <a:r>
              <a:rPr lang="en-US" sz="2399" spc="23">
                <a:solidFill>
                  <a:srgbClr val="D76523"/>
                </a:solidFill>
                <a:latin typeface="Nexa"/>
                <a:ea typeface="Nexa"/>
                <a:cs typeface="Nexa"/>
                <a:sym typeface="Nexa"/>
              </a:rPr>
              <a:t>Breathe in for 3</a:t>
            </a:r>
          </a:p>
          <a:p>
            <a:pPr algn="ctr">
              <a:lnSpc>
                <a:spcPts val="3359"/>
              </a:lnSpc>
            </a:pPr>
            <a:r>
              <a:rPr lang="en-US" sz="2399" spc="23">
                <a:solidFill>
                  <a:srgbClr val="D76523"/>
                </a:solidFill>
                <a:latin typeface="Nexa"/>
                <a:ea typeface="Nexa"/>
                <a:cs typeface="Nexa"/>
                <a:sym typeface="Nexa"/>
              </a:rPr>
              <a:t>Hold it for 3</a:t>
            </a:r>
          </a:p>
          <a:p>
            <a:pPr algn="ctr">
              <a:lnSpc>
                <a:spcPts val="3359"/>
              </a:lnSpc>
              <a:spcBef>
                <a:spcPct val="0"/>
              </a:spcBef>
            </a:pPr>
            <a:r>
              <a:rPr lang="en-US" sz="2399" spc="23">
                <a:solidFill>
                  <a:srgbClr val="D76523"/>
                </a:solidFill>
                <a:latin typeface="Nexa"/>
                <a:ea typeface="Nexa"/>
                <a:cs typeface="Nexa"/>
                <a:sym typeface="Nexa"/>
              </a:rPr>
              <a:t>Breath out for 3</a:t>
            </a:r>
          </a:p>
        </p:txBody>
      </p:sp>
      <p:sp>
        <p:nvSpPr>
          <p:cNvPr id="24" name="TextBox 24"/>
          <p:cNvSpPr txBox="1"/>
          <p:nvPr/>
        </p:nvSpPr>
        <p:spPr>
          <a:xfrm>
            <a:off x="11460388" y="7012152"/>
            <a:ext cx="5631286" cy="2389505"/>
          </a:xfrm>
          <a:prstGeom prst="rect">
            <a:avLst/>
          </a:prstGeom>
        </p:spPr>
        <p:txBody>
          <a:bodyPr lIns="0" tIns="0" rIns="0" bIns="0" rtlCol="0" anchor="t">
            <a:spAutoFit/>
          </a:bodyPr>
          <a:lstStyle/>
          <a:p>
            <a:pPr algn="ctr">
              <a:lnSpc>
                <a:spcPts val="3219"/>
              </a:lnSpc>
              <a:spcBef>
                <a:spcPct val="0"/>
              </a:spcBef>
            </a:pPr>
            <a:r>
              <a:rPr lang="en-US" sz="2299" spc="22">
                <a:solidFill>
                  <a:srgbClr val="D76523"/>
                </a:solidFill>
                <a:latin typeface="Nexa"/>
                <a:ea typeface="Nexa"/>
                <a:cs typeface="Nexa"/>
                <a:sym typeface="Nexa"/>
              </a:rPr>
              <a:t>Close your eyes and focus your attention on counting to ten. If your attention wanders while counting, start back at one. The goal for this exercise is to count to ten without losing your focus.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5638" b="-75638"/>
            </a:stretch>
          </a:blipFill>
        </p:spPr>
        <p:txBody>
          <a:bodyPr/>
          <a:lstStyle/>
          <a:p>
            <a:endParaRPr lang="en-US"/>
          </a:p>
        </p:txBody>
      </p:sp>
      <p:grpSp>
        <p:nvGrpSpPr>
          <p:cNvPr id="3" name="Group 3"/>
          <p:cNvGrpSpPr/>
          <p:nvPr/>
        </p:nvGrpSpPr>
        <p:grpSpPr>
          <a:xfrm>
            <a:off x="1008769" y="356063"/>
            <a:ext cx="16270462" cy="1239121"/>
            <a:chOff x="0" y="0"/>
            <a:chExt cx="4285225" cy="326353"/>
          </a:xfrm>
        </p:grpSpPr>
        <p:sp>
          <p:nvSpPr>
            <p:cNvPr id="4" name="Freeform 4"/>
            <p:cNvSpPr/>
            <p:nvPr/>
          </p:nvSpPr>
          <p:spPr>
            <a:xfrm>
              <a:off x="0" y="0"/>
              <a:ext cx="4285225" cy="326353"/>
            </a:xfrm>
            <a:custGeom>
              <a:avLst/>
              <a:gdLst/>
              <a:ahLst/>
              <a:cxnLst/>
              <a:rect l="l" t="t" r="r" b="b"/>
              <a:pathLst>
                <a:path w="4285225" h="326353">
                  <a:moveTo>
                    <a:pt x="7137" y="0"/>
                  </a:moveTo>
                  <a:lnTo>
                    <a:pt x="4278087" y="0"/>
                  </a:lnTo>
                  <a:cubicBezTo>
                    <a:pt x="4282029" y="0"/>
                    <a:pt x="4285225" y="3196"/>
                    <a:pt x="4285225" y="7137"/>
                  </a:cubicBezTo>
                  <a:lnTo>
                    <a:pt x="4285225" y="319216"/>
                  </a:lnTo>
                  <a:cubicBezTo>
                    <a:pt x="4285225" y="323157"/>
                    <a:pt x="4282029" y="326353"/>
                    <a:pt x="4278087" y="326353"/>
                  </a:cubicBezTo>
                  <a:lnTo>
                    <a:pt x="7137" y="326353"/>
                  </a:lnTo>
                  <a:cubicBezTo>
                    <a:pt x="3196" y="326353"/>
                    <a:pt x="0" y="323157"/>
                    <a:pt x="0" y="319216"/>
                  </a:cubicBezTo>
                  <a:lnTo>
                    <a:pt x="0" y="7137"/>
                  </a:lnTo>
                  <a:cubicBezTo>
                    <a:pt x="0" y="3196"/>
                    <a:pt x="3196" y="0"/>
                    <a:pt x="7137" y="0"/>
                  </a:cubicBezTo>
                  <a:close/>
                </a:path>
              </a:pathLst>
            </a:custGeom>
            <a:solidFill>
              <a:srgbClr val="FFFFFF"/>
            </a:solidFill>
            <a:ln w="38100" cap="sq">
              <a:solidFill>
                <a:srgbClr val="D76523"/>
              </a:solidFill>
              <a:prstDash val="solid"/>
              <a:miter/>
            </a:ln>
          </p:spPr>
          <p:txBody>
            <a:bodyPr/>
            <a:lstStyle/>
            <a:p>
              <a:endParaRPr lang="en-US"/>
            </a:p>
          </p:txBody>
        </p:sp>
        <p:sp>
          <p:nvSpPr>
            <p:cNvPr id="5" name="TextBox 5"/>
            <p:cNvSpPr txBox="1"/>
            <p:nvPr/>
          </p:nvSpPr>
          <p:spPr>
            <a:xfrm>
              <a:off x="0" y="-38100"/>
              <a:ext cx="4285225" cy="364453"/>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90600" y="1933942"/>
            <a:ext cx="2956560" cy="7675074"/>
            <a:chOff x="0" y="0"/>
            <a:chExt cx="778682" cy="2021419"/>
          </a:xfrm>
        </p:grpSpPr>
        <p:sp>
          <p:nvSpPr>
            <p:cNvPr id="7" name="Freeform 7"/>
            <p:cNvSpPr/>
            <p:nvPr/>
          </p:nvSpPr>
          <p:spPr>
            <a:xfrm>
              <a:off x="0" y="0"/>
              <a:ext cx="778682" cy="2021419"/>
            </a:xfrm>
            <a:custGeom>
              <a:avLst/>
              <a:gdLst/>
              <a:ahLst/>
              <a:cxnLst/>
              <a:rect l="l" t="t" r="r" b="b"/>
              <a:pathLst>
                <a:path w="778682" h="2021419">
                  <a:moveTo>
                    <a:pt x="39278" y="0"/>
                  </a:moveTo>
                  <a:lnTo>
                    <a:pt x="739404" y="0"/>
                  </a:lnTo>
                  <a:cubicBezTo>
                    <a:pt x="761097" y="0"/>
                    <a:pt x="778682" y="17586"/>
                    <a:pt x="778682" y="39278"/>
                  </a:cubicBezTo>
                  <a:lnTo>
                    <a:pt x="778682" y="1982140"/>
                  </a:lnTo>
                  <a:cubicBezTo>
                    <a:pt x="778682" y="2003833"/>
                    <a:pt x="761097" y="2021419"/>
                    <a:pt x="739404" y="2021419"/>
                  </a:cubicBezTo>
                  <a:lnTo>
                    <a:pt x="39278" y="2021419"/>
                  </a:lnTo>
                  <a:cubicBezTo>
                    <a:pt x="17586" y="2021419"/>
                    <a:pt x="0" y="2003833"/>
                    <a:pt x="0" y="1982140"/>
                  </a:cubicBezTo>
                  <a:lnTo>
                    <a:pt x="0" y="39278"/>
                  </a:lnTo>
                  <a:cubicBezTo>
                    <a:pt x="0" y="17586"/>
                    <a:pt x="17586" y="0"/>
                    <a:pt x="39278" y="0"/>
                  </a:cubicBezTo>
                  <a:close/>
                </a:path>
              </a:pathLst>
            </a:custGeom>
            <a:solidFill>
              <a:srgbClr val="FFFFFF"/>
            </a:solidFill>
            <a:ln w="38100" cap="sq">
              <a:solidFill>
                <a:srgbClr val="D76523"/>
              </a:solidFill>
              <a:prstDash val="solid"/>
              <a:miter/>
            </a:ln>
          </p:spPr>
          <p:txBody>
            <a:bodyPr/>
            <a:lstStyle/>
            <a:p>
              <a:endParaRPr lang="en-US"/>
            </a:p>
          </p:txBody>
        </p:sp>
        <p:sp>
          <p:nvSpPr>
            <p:cNvPr id="8" name="TextBox 8"/>
            <p:cNvSpPr txBox="1"/>
            <p:nvPr/>
          </p:nvSpPr>
          <p:spPr>
            <a:xfrm>
              <a:off x="0" y="-38100"/>
              <a:ext cx="778682" cy="2059519"/>
            </a:xfrm>
            <a:prstGeom prst="rect">
              <a:avLst/>
            </a:prstGeom>
          </p:spPr>
          <p:txBody>
            <a:bodyPr lIns="12700" tIns="12700" rIns="12700" bIns="12700" rtlCol="0" anchor="ctr"/>
            <a:lstStyle/>
            <a:p>
              <a:pPr algn="ctr">
                <a:lnSpc>
                  <a:spcPts val="2659"/>
                </a:lnSpc>
              </a:pPr>
              <a:endParaRPr/>
            </a:p>
            <a:p>
              <a:pPr algn="ctr">
                <a:lnSpc>
                  <a:spcPts val="2659"/>
                </a:lnSpc>
              </a:pPr>
              <a:endParaRPr/>
            </a:p>
            <a:p>
              <a:pPr algn="ctr">
                <a:lnSpc>
                  <a:spcPts val="2659"/>
                </a:lnSpc>
              </a:pPr>
              <a:endParaRPr/>
            </a:p>
            <a:p>
              <a:pPr algn="ctr">
                <a:lnSpc>
                  <a:spcPts val="2659"/>
                </a:lnSpc>
              </a:pPr>
              <a:endParaRPr/>
            </a:p>
            <a:p>
              <a:pPr algn="ctr">
                <a:lnSpc>
                  <a:spcPts val="2659"/>
                </a:lnSpc>
              </a:pPr>
              <a:endParaRPr/>
            </a:p>
            <a:p>
              <a:pPr marL="410209" lvl="1" indent="-205105" algn="ctr">
                <a:lnSpc>
                  <a:spcPts val="2659"/>
                </a:lnSpc>
                <a:buFont typeface="Arial"/>
                <a:buChar char="•"/>
              </a:pPr>
              <a:r>
                <a:rPr lang="en-US" sz="1899" spc="18">
                  <a:solidFill>
                    <a:srgbClr val="D76523"/>
                  </a:solidFill>
                  <a:latin typeface="Nexa"/>
                  <a:ea typeface="Nexa"/>
                  <a:cs typeface="Nexa"/>
                  <a:sym typeface="Nexa"/>
                </a:rPr>
                <a:t>Animal Science</a:t>
              </a:r>
            </a:p>
            <a:p>
              <a:pPr marL="410209" lvl="1" indent="-205105" algn="ctr">
                <a:lnSpc>
                  <a:spcPts val="2659"/>
                </a:lnSpc>
                <a:buFont typeface="Arial"/>
                <a:buChar char="•"/>
              </a:pPr>
              <a:r>
                <a:rPr lang="en-US" sz="1899" spc="18">
                  <a:solidFill>
                    <a:srgbClr val="D76523"/>
                  </a:solidFill>
                  <a:latin typeface="Nexa"/>
                  <a:ea typeface="Nexa"/>
                  <a:cs typeface="Nexa"/>
                  <a:sym typeface="Nexa"/>
                </a:rPr>
                <a:t>Architectural Design</a:t>
              </a:r>
            </a:p>
            <a:p>
              <a:pPr marL="410209" lvl="1" indent="-205105" algn="ctr">
                <a:lnSpc>
                  <a:spcPts val="2659"/>
                </a:lnSpc>
                <a:buFont typeface="Arial"/>
                <a:buChar char="•"/>
              </a:pPr>
              <a:r>
                <a:rPr lang="en-US" sz="1899" spc="18">
                  <a:solidFill>
                    <a:srgbClr val="D76523"/>
                  </a:solidFill>
                  <a:latin typeface="Nexa"/>
                  <a:ea typeface="Nexa"/>
                  <a:cs typeface="Nexa"/>
                  <a:sym typeface="Nexa"/>
                </a:rPr>
                <a:t>HVAC &amp; Sheet Metal</a:t>
              </a:r>
            </a:p>
            <a:p>
              <a:pPr marL="410209" lvl="1" indent="-205105" algn="ctr">
                <a:lnSpc>
                  <a:spcPts val="2659"/>
                </a:lnSpc>
                <a:buFont typeface="Arial"/>
                <a:buChar char="•"/>
              </a:pPr>
              <a:r>
                <a:rPr lang="en-US" sz="1899" spc="18">
                  <a:solidFill>
                    <a:srgbClr val="D76523"/>
                  </a:solidFill>
                  <a:latin typeface="Nexa"/>
                  <a:ea typeface="Nexa"/>
                  <a:cs typeface="Nexa"/>
                  <a:sym typeface="Nexa"/>
                </a:rPr>
                <a:t>Digital Communications</a:t>
              </a:r>
            </a:p>
            <a:p>
              <a:pPr marL="410209" lvl="1" indent="-205105" algn="ctr">
                <a:lnSpc>
                  <a:spcPts val="2659"/>
                </a:lnSpc>
                <a:buFont typeface="Arial"/>
                <a:buChar char="•"/>
              </a:pPr>
              <a:r>
                <a:rPr lang="en-US" sz="1899" spc="18">
                  <a:solidFill>
                    <a:srgbClr val="D76523"/>
                  </a:solidFill>
                  <a:latin typeface="Nexa"/>
                  <a:ea typeface="Nexa"/>
                  <a:cs typeface="Nexa"/>
                  <a:sym typeface="Nexa"/>
                </a:rPr>
                <a:t>Accounting &amp; Financial Services</a:t>
              </a:r>
            </a:p>
            <a:p>
              <a:pPr marL="410209" lvl="1" indent="-205105" algn="ctr">
                <a:lnSpc>
                  <a:spcPts val="2659"/>
                </a:lnSpc>
                <a:buFont typeface="Arial"/>
                <a:buChar char="•"/>
              </a:pPr>
              <a:r>
                <a:rPr lang="en-US" sz="1899" spc="18">
                  <a:solidFill>
                    <a:srgbClr val="D76523"/>
                  </a:solidFill>
                  <a:latin typeface="Nexa"/>
                  <a:ea typeface="Nexa"/>
                  <a:cs typeface="Nexa"/>
                  <a:sym typeface="Nexa"/>
                </a:rPr>
                <a:t>Culinary Arts</a:t>
              </a:r>
            </a:p>
            <a:p>
              <a:pPr marL="410209" lvl="1" indent="-205105" algn="ctr">
                <a:lnSpc>
                  <a:spcPts val="2659"/>
                </a:lnSpc>
                <a:buFont typeface="Arial"/>
                <a:buChar char="•"/>
              </a:pPr>
              <a:r>
                <a:rPr lang="en-US" sz="1899" spc="18">
                  <a:solidFill>
                    <a:srgbClr val="D76523"/>
                  </a:solidFill>
                  <a:latin typeface="Nexa"/>
                  <a:ea typeface="Nexa"/>
                  <a:cs typeface="Nexa"/>
                  <a:sym typeface="Nexa"/>
                </a:rPr>
                <a:t>Networking Systems</a:t>
              </a:r>
            </a:p>
            <a:p>
              <a:pPr marL="410209" lvl="1" indent="-205105" algn="ctr">
                <a:lnSpc>
                  <a:spcPts val="2659"/>
                </a:lnSpc>
                <a:buFont typeface="Arial"/>
                <a:buChar char="•"/>
              </a:pPr>
              <a:r>
                <a:rPr lang="en-US" sz="1899" spc="18">
                  <a:solidFill>
                    <a:srgbClr val="D76523"/>
                  </a:solidFill>
                  <a:latin typeface="Nexa"/>
                  <a:ea typeface="Nexa"/>
                  <a:cs typeface="Nexa"/>
                  <a:sym typeface="Nexa"/>
                </a:rPr>
                <a:t>Welding</a:t>
              </a:r>
            </a:p>
            <a:p>
              <a:pPr marL="410209" lvl="1" indent="-205105" algn="ctr">
                <a:lnSpc>
                  <a:spcPts val="2659"/>
                </a:lnSpc>
                <a:buFont typeface="Arial"/>
                <a:buChar char="•"/>
              </a:pPr>
              <a:r>
                <a:rPr lang="en-US" sz="1899" spc="18">
                  <a:solidFill>
                    <a:srgbClr val="D76523"/>
                  </a:solidFill>
                  <a:latin typeface="Nexa"/>
                  <a:ea typeface="Nexa"/>
                  <a:cs typeface="Nexa"/>
                  <a:sym typeface="Nexa"/>
                </a:rPr>
                <a:t>Automotive</a:t>
              </a:r>
            </a:p>
            <a:p>
              <a:pPr marL="410209" lvl="1" indent="-205105" algn="ctr">
                <a:lnSpc>
                  <a:spcPts val="2659"/>
                </a:lnSpc>
                <a:buFont typeface="Arial"/>
                <a:buChar char="•"/>
              </a:pPr>
              <a:r>
                <a:rPr lang="en-US" sz="1899" spc="18">
                  <a:solidFill>
                    <a:srgbClr val="D76523"/>
                  </a:solidFill>
                  <a:latin typeface="Nexa"/>
                  <a:ea typeface="Nexa"/>
                  <a:cs typeface="Nexa"/>
                  <a:sym typeface="Nexa"/>
                </a:rPr>
                <a:t>Yearbook</a:t>
              </a:r>
            </a:p>
            <a:p>
              <a:pPr marL="410209" lvl="1" indent="-205105" algn="ctr">
                <a:lnSpc>
                  <a:spcPts val="2659"/>
                </a:lnSpc>
                <a:buFont typeface="Arial"/>
                <a:buChar char="•"/>
              </a:pPr>
              <a:r>
                <a:rPr lang="en-US" sz="1899" spc="18">
                  <a:solidFill>
                    <a:srgbClr val="D76523"/>
                  </a:solidFill>
                  <a:latin typeface="Nexa"/>
                  <a:ea typeface="Nexa"/>
                  <a:cs typeface="Nexa"/>
                  <a:sym typeface="Nexa"/>
                </a:rPr>
                <a:t>Newspaper</a:t>
              </a:r>
            </a:p>
            <a:p>
              <a:pPr marL="410209" lvl="1" indent="-205105" algn="ctr">
                <a:lnSpc>
                  <a:spcPts val="2659"/>
                </a:lnSpc>
                <a:buFont typeface="Arial"/>
                <a:buChar char="•"/>
              </a:pPr>
              <a:r>
                <a:rPr lang="en-US" sz="1899" spc="18">
                  <a:solidFill>
                    <a:srgbClr val="D76523"/>
                  </a:solidFill>
                  <a:latin typeface="Nexa"/>
                  <a:ea typeface="Nexa"/>
                  <a:cs typeface="Nexa"/>
                  <a:sym typeface="Nexa"/>
                </a:rPr>
                <a:t>Broadcast</a:t>
              </a:r>
            </a:p>
            <a:p>
              <a:pPr marL="410209" lvl="1" indent="-205105" algn="ctr">
                <a:lnSpc>
                  <a:spcPts val="2659"/>
                </a:lnSpc>
                <a:buFont typeface="Arial"/>
                <a:buChar char="•"/>
              </a:pPr>
              <a:r>
                <a:rPr lang="en-US" sz="1899" spc="18">
                  <a:solidFill>
                    <a:srgbClr val="D76523"/>
                  </a:solidFill>
                  <a:latin typeface="Nexa"/>
                  <a:ea typeface="Nexa"/>
                  <a:cs typeface="Nexa"/>
                  <a:sym typeface="Nexa"/>
                </a:rPr>
                <a:t>English/Debate</a:t>
              </a:r>
            </a:p>
            <a:p>
              <a:pPr algn="ctr">
                <a:lnSpc>
                  <a:spcPts val="2659"/>
                </a:lnSpc>
              </a:pPr>
              <a:endParaRPr lang="en-US" sz="1899" spc="18">
                <a:solidFill>
                  <a:srgbClr val="D76523"/>
                </a:solidFill>
                <a:latin typeface="Nexa"/>
                <a:ea typeface="Nexa"/>
                <a:cs typeface="Nexa"/>
                <a:sym typeface="Nexa"/>
              </a:endParaRPr>
            </a:p>
          </p:txBody>
        </p:sp>
      </p:grpSp>
      <p:grpSp>
        <p:nvGrpSpPr>
          <p:cNvPr id="9" name="Group 9"/>
          <p:cNvGrpSpPr/>
          <p:nvPr/>
        </p:nvGrpSpPr>
        <p:grpSpPr>
          <a:xfrm>
            <a:off x="4328160" y="1933942"/>
            <a:ext cx="2956560" cy="7675074"/>
            <a:chOff x="0" y="0"/>
            <a:chExt cx="778682" cy="2021419"/>
          </a:xfrm>
        </p:grpSpPr>
        <p:sp>
          <p:nvSpPr>
            <p:cNvPr id="10" name="Freeform 10"/>
            <p:cNvSpPr/>
            <p:nvPr/>
          </p:nvSpPr>
          <p:spPr>
            <a:xfrm>
              <a:off x="0" y="0"/>
              <a:ext cx="778682" cy="2021419"/>
            </a:xfrm>
            <a:custGeom>
              <a:avLst/>
              <a:gdLst/>
              <a:ahLst/>
              <a:cxnLst/>
              <a:rect l="l" t="t" r="r" b="b"/>
              <a:pathLst>
                <a:path w="778682" h="2021419">
                  <a:moveTo>
                    <a:pt x="39278" y="0"/>
                  </a:moveTo>
                  <a:lnTo>
                    <a:pt x="739404" y="0"/>
                  </a:lnTo>
                  <a:cubicBezTo>
                    <a:pt x="761097" y="0"/>
                    <a:pt x="778682" y="17586"/>
                    <a:pt x="778682" y="39278"/>
                  </a:cubicBezTo>
                  <a:lnTo>
                    <a:pt x="778682" y="1982140"/>
                  </a:lnTo>
                  <a:cubicBezTo>
                    <a:pt x="778682" y="2003833"/>
                    <a:pt x="761097" y="2021419"/>
                    <a:pt x="739404" y="2021419"/>
                  </a:cubicBezTo>
                  <a:lnTo>
                    <a:pt x="39278" y="2021419"/>
                  </a:lnTo>
                  <a:cubicBezTo>
                    <a:pt x="17586" y="2021419"/>
                    <a:pt x="0" y="2003833"/>
                    <a:pt x="0" y="1982140"/>
                  </a:cubicBezTo>
                  <a:lnTo>
                    <a:pt x="0" y="39278"/>
                  </a:lnTo>
                  <a:cubicBezTo>
                    <a:pt x="0" y="17586"/>
                    <a:pt x="17586" y="0"/>
                    <a:pt x="39278" y="0"/>
                  </a:cubicBezTo>
                  <a:close/>
                </a:path>
              </a:pathLst>
            </a:custGeom>
            <a:solidFill>
              <a:srgbClr val="FFFFFF"/>
            </a:solidFill>
            <a:ln w="38100" cap="sq">
              <a:solidFill>
                <a:srgbClr val="D76523"/>
              </a:solidFill>
              <a:prstDash val="solid"/>
              <a:miter/>
            </a:ln>
          </p:spPr>
          <p:txBody>
            <a:bodyPr/>
            <a:lstStyle/>
            <a:p>
              <a:endParaRPr lang="en-US"/>
            </a:p>
          </p:txBody>
        </p:sp>
        <p:sp>
          <p:nvSpPr>
            <p:cNvPr id="11" name="TextBox 11"/>
            <p:cNvSpPr txBox="1"/>
            <p:nvPr/>
          </p:nvSpPr>
          <p:spPr>
            <a:xfrm>
              <a:off x="0" y="-38100"/>
              <a:ext cx="778682" cy="2059519"/>
            </a:xfrm>
            <a:prstGeom prst="rect">
              <a:avLst/>
            </a:prstGeom>
          </p:spPr>
          <p:txBody>
            <a:bodyPr lIns="50800" tIns="50800" rIns="50800" bIns="50800" rtlCol="0" anchor="ctr"/>
            <a:lstStyle/>
            <a:p>
              <a:pPr algn="ctr">
                <a:lnSpc>
                  <a:spcPts val="2659"/>
                </a:lnSpc>
              </a:pPr>
              <a:endParaRPr/>
            </a:p>
            <a:p>
              <a:pPr algn="ctr">
                <a:lnSpc>
                  <a:spcPts val="2659"/>
                </a:lnSpc>
              </a:pPr>
              <a:endParaRPr/>
            </a:p>
            <a:p>
              <a:pPr marL="410209" lvl="1" indent="-205105" algn="ctr">
                <a:lnSpc>
                  <a:spcPts val="2659"/>
                </a:lnSpc>
                <a:buFont typeface="Arial"/>
                <a:buChar char="•"/>
              </a:pPr>
              <a:r>
                <a:rPr lang="en-US" sz="1899" spc="18">
                  <a:solidFill>
                    <a:srgbClr val="D76523"/>
                  </a:solidFill>
                  <a:latin typeface="Nexa"/>
                  <a:ea typeface="Nexa"/>
                  <a:cs typeface="Nexa"/>
                  <a:sym typeface="Nexa"/>
                </a:rPr>
                <a:t>Teacher &amp; Training</a:t>
              </a:r>
            </a:p>
            <a:p>
              <a:pPr marL="410209" lvl="1" indent="-205105" algn="ctr">
                <a:lnSpc>
                  <a:spcPts val="2659"/>
                </a:lnSpc>
                <a:buFont typeface="Arial"/>
                <a:buChar char="•"/>
              </a:pPr>
              <a:r>
                <a:rPr lang="en-US" sz="1899" spc="18">
                  <a:solidFill>
                    <a:srgbClr val="D76523"/>
                  </a:solidFill>
                  <a:latin typeface="Nexa"/>
                  <a:ea typeface="Nexa"/>
                  <a:cs typeface="Nexa"/>
                  <a:sym typeface="Nexa"/>
                </a:rPr>
                <a:t>Diagnostic &amp; Therapeutic Services</a:t>
              </a:r>
            </a:p>
            <a:p>
              <a:pPr marL="410209" lvl="1" indent="-205105" algn="ctr">
                <a:lnSpc>
                  <a:spcPts val="2659"/>
                </a:lnSpc>
                <a:buFont typeface="Arial"/>
                <a:buChar char="•"/>
              </a:pPr>
              <a:r>
                <a:rPr lang="en-US" sz="1899" spc="18">
                  <a:solidFill>
                    <a:srgbClr val="D76523"/>
                  </a:solidFill>
                  <a:latin typeface="Nexa"/>
                  <a:ea typeface="Nexa"/>
                  <a:cs typeface="Nexa"/>
                  <a:sym typeface="Nexa"/>
                </a:rPr>
                <a:t>Diagnostic &amp; Therapeutic Services (Reese)</a:t>
              </a:r>
            </a:p>
            <a:p>
              <a:pPr marL="410209" lvl="1" indent="-205105" algn="ctr">
                <a:lnSpc>
                  <a:spcPts val="2659"/>
                </a:lnSpc>
                <a:buFont typeface="Arial"/>
                <a:buChar char="•"/>
              </a:pPr>
              <a:r>
                <a:rPr lang="en-US" sz="1899" spc="18">
                  <a:solidFill>
                    <a:srgbClr val="D76523"/>
                  </a:solidFill>
                  <a:latin typeface="Nexa"/>
                  <a:ea typeface="Nexa"/>
                  <a:cs typeface="Nexa"/>
                  <a:sym typeface="Nexa"/>
                </a:rPr>
                <a:t>Cosmetology</a:t>
              </a:r>
            </a:p>
            <a:p>
              <a:pPr marL="410209" lvl="1" indent="-205105" algn="ctr">
                <a:lnSpc>
                  <a:spcPts val="2659"/>
                </a:lnSpc>
                <a:buFont typeface="Arial"/>
                <a:buChar char="•"/>
              </a:pPr>
              <a:r>
                <a:rPr lang="en-US" sz="1899" spc="18">
                  <a:solidFill>
                    <a:srgbClr val="D76523"/>
                  </a:solidFill>
                  <a:latin typeface="Nexa"/>
                  <a:ea typeface="Nexa"/>
                  <a:cs typeface="Nexa"/>
                  <a:sym typeface="Nexa"/>
                </a:rPr>
                <a:t>Family &amp; Community Services</a:t>
              </a:r>
            </a:p>
            <a:p>
              <a:pPr marL="410209" lvl="1" indent="-205105" algn="ctr">
                <a:lnSpc>
                  <a:spcPts val="2659"/>
                </a:lnSpc>
                <a:buFont typeface="Arial"/>
                <a:buChar char="•"/>
              </a:pPr>
              <a:r>
                <a:rPr lang="en-US" sz="1899" spc="18">
                  <a:solidFill>
                    <a:srgbClr val="D76523"/>
                  </a:solidFill>
                  <a:latin typeface="Nexa"/>
                  <a:ea typeface="Nexa"/>
                  <a:cs typeface="Nexa"/>
                  <a:sym typeface="Nexa"/>
                </a:rPr>
                <a:t>JROTC</a:t>
              </a:r>
            </a:p>
            <a:p>
              <a:pPr marL="410209" lvl="1" indent="-205105" algn="ctr">
                <a:lnSpc>
                  <a:spcPts val="2659"/>
                </a:lnSpc>
                <a:buFont typeface="Arial"/>
                <a:buChar char="•"/>
              </a:pPr>
              <a:r>
                <a:rPr lang="en-US" sz="1899" spc="18">
                  <a:solidFill>
                    <a:srgbClr val="D76523"/>
                  </a:solidFill>
                  <a:latin typeface="Nexa"/>
                  <a:ea typeface="Nexa"/>
                  <a:cs typeface="Nexa"/>
                  <a:sym typeface="Nexa"/>
                </a:rPr>
                <a:t>Law Enforcement</a:t>
              </a:r>
            </a:p>
            <a:p>
              <a:pPr algn="ctr">
                <a:lnSpc>
                  <a:spcPts val="2659"/>
                </a:lnSpc>
              </a:pPr>
              <a:endParaRPr lang="en-US" sz="1899" spc="18">
                <a:solidFill>
                  <a:srgbClr val="D76523"/>
                </a:solidFill>
                <a:latin typeface="Nexa"/>
                <a:ea typeface="Nexa"/>
                <a:cs typeface="Nexa"/>
                <a:sym typeface="Nexa"/>
              </a:endParaRPr>
            </a:p>
          </p:txBody>
        </p:sp>
      </p:grpSp>
      <p:grpSp>
        <p:nvGrpSpPr>
          <p:cNvPr id="12" name="Group 12"/>
          <p:cNvGrpSpPr/>
          <p:nvPr/>
        </p:nvGrpSpPr>
        <p:grpSpPr>
          <a:xfrm>
            <a:off x="7665720" y="1933942"/>
            <a:ext cx="2956560" cy="7675074"/>
            <a:chOff x="0" y="0"/>
            <a:chExt cx="778682" cy="2021419"/>
          </a:xfrm>
        </p:grpSpPr>
        <p:sp>
          <p:nvSpPr>
            <p:cNvPr id="13" name="Freeform 13"/>
            <p:cNvSpPr/>
            <p:nvPr/>
          </p:nvSpPr>
          <p:spPr>
            <a:xfrm>
              <a:off x="0" y="0"/>
              <a:ext cx="778682" cy="2021419"/>
            </a:xfrm>
            <a:custGeom>
              <a:avLst/>
              <a:gdLst/>
              <a:ahLst/>
              <a:cxnLst/>
              <a:rect l="l" t="t" r="r" b="b"/>
              <a:pathLst>
                <a:path w="778682" h="2021419">
                  <a:moveTo>
                    <a:pt x="39278" y="0"/>
                  </a:moveTo>
                  <a:lnTo>
                    <a:pt x="739404" y="0"/>
                  </a:lnTo>
                  <a:cubicBezTo>
                    <a:pt x="761097" y="0"/>
                    <a:pt x="778682" y="17586"/>
                    <a:pt x="778682" y="39278"/>
                  </a:cubicBezTo>
                  <a:lnTo>
                    <a:pt x="778682" y="1982140"/>
                  </a:lnTo>
                  <a:cubicBezTo>
                    <a:pt x="778682" y="2003833"/>
                    <a:pt x="761097" y="2021419"/>
                    <a:pt x="739404" y="2021419"/>
                  </a:cubicBezTo>
                  <a:lnTo>
                    <a:pt x="39278" y="2021419"/>
                  </a:lnTo>
                  <a:cubicBezTo>
                    <a:pt x="17586" y="2021419"/>
                    <a:pt x="0" y="2003833"/>
                    <a:pt x="0" y="1982140"/>
                  </a:cubicBezTo>
                  <a:lnTo>
                    <a:pt x="0" y="39278"/>
                  </a:lnTo>
                  <a:cubicBezTo>
                    <a:pt x="0" y="17586"/>
                    <a:pt x="17586" y="0"/>
                    <a:pt x="39278" y="0"/>
                  </a:cubicBezTo>
                  <a:close/>
                </a:path>
              </a:pathLst>
            </a:custGeom>
            <a:solidFill>
              <a:srgbClr val="FFFFFF"/>
            </a:solidFill>
            <a:ln w="38100" cap="sq">
              <a:solidFill>
                <a:srgbClr val="D76523"/>
              </a:solidFill>
              <a:prstDash val="solid"/>
              <a:miter/>
            </a:ln>
          </p:spPr>
          <p:txBody>
            <a:bodyPr/>
            <a:lstStyle/>
            <a:p>
              <a:endParaRPr lang="en-US"/>
            </a:p>
          </p:txBody>
        </p:sp>
        <p:sp>
          <p:nvSpPr>
            <p:cNvPr id="14" name="TextBox 14"/>
            <p:cNvSpPr txBox="1"/>
            <p:nvPr/>
          </p:nvSpPr>
          <p:spPr>
            <a:xfrm>
              <a:off x="0" y="-38100"/>
              <a:ext cx="778682" cy="2059519"/>
            </a:xfrm>
            <a:prstGeom prst="rect">
              <a:avLst/>
            </a:prstGeom>
          </p:spPr>
          <p:txBody>
            <a:bodyPr lIns="50800" tIns="50800" rIns="50800" bIns="50800" rtlCol="0" anchor="ctr"/>
            <a:lstStyle/>
            <a:p>
              <a:pPr algn="ctr">
                <a:lnSpc>
                  <a:spcPts val="2659"/>
                </a:lnSpc>
              </a:pPr>
              <a:endParaRPr/>
            </a:p>
            <a:p>
              <a:pPr algn="ctr">
                <a:lnSpc>
                  <a:spcPts val="2659"/>
                </a:lnSpc>
              </a:pPr>
              <a:endParaRPr/>
            </a:p>
            <a:p>
              <a:pPr algn="ctr">
                <a:lnSpc>
                  <a:spcPts val="2659"/>
                </a:lnSpc>
              </a:pPr>
              <a:endParaRPr/>
            </a:p>
            <a:p>
              <a:pPr marL="410209" lvl="1" indent="-205105" algn="ctr">
                <a:lnSpc>
                  <a:spcPts val="2659"/>
                </a:lnSpc>
                <a:buFont typeface="Arial"/>
                <a:buChar char="•"/>
              </a:pPr>
              <a:r>
                <a:rPr lang="en-US" sz="1899" spc="18">
                  <a:solidFill>
                    <a:srgbClr val="D76523"/>
                  </a:solidFill>
                  <a:latin typeface="Nexa"/>
                  <a:ea typeface="Nexa"/>
                  <a:cs typeface="Nexa"/>
                  <a:sym typeface="Nexa"/>
                </a:rPr>
                <a:t>Drawing</a:t>
              </a:r>
            </a:p>
            <a:p>
              <a:pPr marL="410209" lvl="1" indent="-205105" algn="ctr">
                <a:lnSpc>
                  <a:spcPts val="2659"/>
                </a:lnSpc>
                <a:buFont typeface="Arial"/>
                <a:buChar char="•"/>
              </a:pPr>
              <a:r>
                <a:rPr lang="en-US" sz="1899" spc="18">
                  <a:solidFill>
                    <a:srgbClr val="D76523"/>
                  </a:solidFill>
                  <a:latin typeface="Nexa"/>
                  <a:ea typeface="Nexa"/>
                  <a:cs typeface="Nexa"/>
                  <a:sym typeface="Nexa"/>
                </a:rPr>
                <a:t>Painting</a:t>
              </a:r>
            </a:p>
            <a:p>
              <a:pPr marL="410209" lvl="1" indent="-205105" algn="ctr">
                <a:lnSpc>
                  <a:spcPts val="2659"/>
                </a:lnSpc>
                <a:buFont typeface="Arial"/>
                <a:buChar char="•"/>
              </a:pPr>
              <a:r>
                <a:rPr lang="en-US" sz="1899" spc="18">
                  <a:solidFill>
                    <a:srgbClr val="D76523"/>
                  </a:solidFill>
                  <a:latin typeface="Nexa"/>
                  <a:ea typeface="Nexa"/>
                  <a:cs typeface="Nexa"/>
                  <a:sym typeface="Nexa"/>
                </a:rPr>
                <a:t>Ceramics</a:t>
              </a:r>
            </a:p>
            <a:p>
              <a:pPr marL="410209" lvl="1" indent="-205105" algn="ctr">
                <a:lnSpc>
                  <a:spcPts val="2659"/>
                </a:lnSpc>
                <a:buFont typeface="Arial"/>
                <a:buChar char="•"/>
              </a:pPr>
              <a:r>
                <a:rPr lang="en-US" sz="1899" spc="18">
                  <a:solidFill>
                    <a:srgbClr val="D76523"/>
                  </a:solidFill>
                  <a:latin typeface="Nexa"/>
                  <a:ea typeface="Nexa"/>
                  <a:cs typeface="Nexa"/>
                  <a:sym typeface="Nexa"/>
                </a:rPr>
                <a:t>Sculpture</a:t>
              </a:r>
            </a:p>
            <a:p>
              <a:pPr marL="410209" lvl="1" indent="-205105" algn="ctr">
                <a:lnSpc>
                  <a:spcPts val="2659"/>
                </a:lnSpc>
                <a:buFont typeface="Arial"/>
                <a:buChar char="•"/>
              </a:pPr>
              <a:r>
                <a:rPr lang="en-US" sz="1899" spc="18">
                  <a:solidFill>
                    <a:srgbClr val="D76523"/>
                  </a:solidFill>
                  <a:latin typeface="Nexa"/>
                  <a:ea typeface="Nexa"/>
                  <a:cs typeface="Nexa"/>
                  <a:sym typeface="Nexa"/>
                </a:rPr>
                <a:t>Digital Art &amp; Media</a:t>
              </a:r>
            </a:p>
            <a:p>
              <a:pPr marL="410209" lvl="1" indent="-205105" algn="ctr">
                <a:lnSpc>
                  <a:spcPts val="2659"/>
                </a:lnSpc>
                <a:buFont typeface="Arial"/>
                <a:buChar char="•"/>
              </a:pPr>
              <a:r>
                <a:rPr lang="en-US" sz="1899" spc="18">
                  <a:solidFill>
                    <a:srgbClr val="D76523"/>
                  </a:solidFill>
                  <a:latin typeface="Nexa"/>
                  <a:ea typeface="Nexa"/>
                  <a:cs typeface="Nexa"/>
                  <a:sym typeface="Nexa"/>
                </a:rPr>
                <a:t>Band</a:t>
              </a:r>
            </a:p>
            <a:p>
              <a:pPr marL="410209" lvl="1" indent="-205105" algn="ctr">
                <a:lnSpc>
                  <a:spcPts val="2659"/>
                </a:lnSpc>
                <a:buFont typeface="Arial"/>
                <a:buChar char="•"/>
              </a:pPr>
              <a:r>
                <a:rPr lang="en-US" sz="1899" spc="18">
                  <a:solidFill>
                    <a:srgbClr val="D76523"/>
                  </a:solidFill>
                  <a:latin typeface="Nexa"/>
                  <a:ea typeface="Nexa"/>
                  <a:cs typeface="Nexa"/>
                  <a:sym typeface="Nexa"/>
                </a:rPr>
                <a:t>Orchestra</a:t>
              </a:r>
            </a:p>
            <a:p>
              <a:pPr marL="410209" lvl="1" indent="-205105" algn="ctr">
                <a:lnSpc>
                  <a:spcPts val="2659"/>
                </a:lnSpc>
                <a:buFont typeface="Arial"/>
                <a:buChar char="•"/>
              </a:pPr>
              <a:r>
                <a:rPr lang="en-US" sz="1899" spc="18">
                  <a:solidFill>
                    <a:srgbClr val="D76523"/>
                  </a:solidFill>
                  <a:latin typeface="Nexa"/>
                  <a:ea typeface="Nexa"/>
                  <a:cs typeface="Nexa"/>
                  <a:sym typeface="Nexa"/>
                </a:rPr>
                <a:t>Color Guard</a:t>
              </a:r>
            </a:p>
            <a:p>
              <a:pPr marL="410209" lvl="1" indent="-205105" algn="ctr">
                <a:lnSpc>
                  <a:spcPts val="2659"/>
                </a:lnSpc>
                <a:buFont typeface="Arial"/>
                <a:buChar char="•"/>
              </a:pPr>
              <a:r>
                <a:rPr lang="en-US" sz="1899" spc="18">
                  <a:solidFill>
                    <a:srgbClr val="D76523"/>
                  </a:solidFill>
                  <a:latin typeface="Nexa"/>
                  <a:ea typeface="Nexa"/>
                  <a:cs typeface="Nexa"/>
                  <a:sym typeface="Nexa"/>
                </a:rPr>
                <a:t>Choir</a:t>
              </a:r>
            </a:p>
            <a:p>
              <a:pPr marL="410209" lvl="1" indent="-205105" algn="ctr">
                <a:lnSpc>
                  <a:spcPts val="2659"/>
                </a:lnSpc>
                <a:buFont typeface="Arial"/>
                <a:buChar char="•"/>
              </a:pPr>
              <a:r>
                <a:rPr lang="en-US" sz="1899" spc="18">
                  <a:solidFill>
                    <a:srgbClr val="D76523"/>
                  </a:solidFill>
                  <a:latin typeface="Nexa"/>
                  <a:ea typeface="Nexa"/>
                  <a:cs typeface="Nexa"/>
                  <a:sym typeface="Nexa"/>
                </a:rPr>
                <a:t>Piano Tech</a:t>
              </a:r>
            </a:p>
            <a:p>
              <a:pPr marL="410209" lvl="1" indent="-205105" algn="ctr">
                <a:lnSpc>
                  <a:spcPts val="2659"/>
                </a:lnSpc>
                <a:buFont typeface="Arial"/>
                <a:buChar char="•"/>
              </a:pPr>
              <a:r>
                <a:rPr lang="en-US" sz="1899" spc="18">
                  <a:solidFill>
                    <a:srgbClr val="D76523"/>
                  </a:solidFill>
                  <a:latin typeface="Nexa"/>
                  <a:ea typeface="Nexa"/>
                  <a:cs typeface="Nexa"/>
                  <a:sym typeface="Nexa"/>
                </a:rPr>
                <a:t>Mariachi</a:t>
              </a:r>
            </a:p>
            <a:p>
              <a:pPr marL="410209" lvl="1" indent="-205105" algn="ctr">
                <a:lnSpc>
                  <a:spcPts val="2659"/>
                </a:lnSpc>
                <a:buFont typeface="Arial"/>
                <a:buChar char="•"/>
              </a:pPr>
              <a:r>
                <a:rPr lang="en-US" sz="1899" spc="18">
                  <a:solidFill>
                    <a:srgbClr val="D76523"/>
                  </a:solidFill>
                  <a:latin typeface="Nexa"/>
                  <a:ea typeface="Nexa"/>
                  <a:cs typeface="Nexa"/>
                  <a:sym typeface="Nexa"/>
                </a:rPr>
                <a:t>Theater</a:t>
              </a:r>
            </a:p>
            <a:p>
              <a:pPr marL="410209" lvl="1" indent="-205105" algn="ctr">
                <a:lnSpc>
                  <a:spcPts val="2659"/>
                </a:lnSpc>
                <a:buFont typeface="Arial"/>
                <a:buChar char="•"/>
              </a:pPr>
              <a:r>
                <a:rPr lang="en-US" sz="1899" spc="18">
                  <a:solidFill>
                    <a:srgbClr val="D76523"/>
                  </a:solidFill>
                  <a:latin typeface="Nexa"/>
                  <a:ea typeface="Nexa"/>
                  <a:cs typeface="Nexa"/>
                  <a:sym typeface="Nexa"/>
                </a:rPr>
                <a:t>Theater Tech</a:t>
              </a:r>
            </a:p>
            <a:p>
              <a:pPr marL="410209" lvl="1" indent="-205105" algn="ctr">
                <a:lnSpc>
                  <a:spcPts val="2659"/>
                </a:lnSpc>
                <a:buFont typeface="Arial"/>
                <a:buChar char="•"/>
              </a:pPr>
              <a:r>
                <a:rPr lang="en-US" sz="1899" spc="18">
                  <a:solidFill>
                    <a:srgbClr val="D76523"/>
                  </a:solidFill>
                  <a:latin typeface="Nexa"/>
                  <a:ea typeface="Nexa"/>
                  <a:cs typeface="Nexa"/>
                  <a:sym typeface="Nexa"/>
                </a:rPr>
                <a:t>Theater Production</a:t>
              </a:r>
            </a:p>
            <a:p>
              <a:pPr marL="410209" lvl="1" indent="-205105" algn="ctr">
                <a:lnSpc>
                  <a:spcPts val="2659"/>
                </a:lnSpc>
                <a:buFont typeface="Arial"/>
                <a:buChar char="•"/>
              </a:pPr>
              <a:r>
                <a:rPr lang="en-US" sz="1899" spc="18">
                  <a:solidFill>
                    <a:srgbClr val="D76523"/>
                  </a:solidFill>
                  <a:latin typeface="Nexa"/>
                  <a:ea typeface="Nexa"/>
                  <a:cs typeface="Nexa"/>
                  <a:sym typeface="Nexa"/>
                </a:rPr>
                <a:t>Dance</a:t>
              </a:r>
            </a:p>
            <a:p>
              <a:pPr marL="410209" lvl="1" indent="-205105" algn="ctr">
                <a:lnSpc>
                  <a:spcPts val="2659"/>
                </a:lnSpc>
                <a:buFont typeface="Arial"/>
                <a:buChar char="•"/>
              </a:pPr>
              <a:r>
                <a:rPr lang="en-US" sz="1899" spc="18">
                  <a:solidFill>
                    <a:srgbClr val="D76523"/>
                  </a:solidFill>
                  <a:latin typeface="Nexa"/>
                  <a:ea typeface="Nexa"/>
                  <a:cs typeface="Nexa"/>
                  <a:sym typeface="Nexa"/>
                </a:rPr>
                <a:t>World Language</a:t>
              </a:r>
            </a:p>
            <a:p>
              <a:pPr marL="410209" lvl="1" indent="-205105" algn="ctr">
                <a:lnSpc>
                  <a:spcPts val="2659"/>
                </a:lnSpc>
                <a:buFont typeface="Arial"/>
                <a:buChar char="•"/>
              </a:pPr>
              <a:r>
                <a:rPr lang="en-US" sz="1899" spc="18">
                  <a:solidFill>
                    <a:srgbClr val="D76523"/>
                  </a:solidFill>
                  <a:latin typeface="Nexa"/>
                  <a:ea typeface="Nexa"/>
                  <a:cs typeface="Nexa"/>
                  <a:sym typeface="Nexa"/>
                </a:rPr>
                <a:t>Social Studies</a:t>
              </a:r>
            </a:p>
          </p:txBody>
        </p:sp>
      </p:grpSp>
      <p:grpSp>
        <p:nvGrpSpPr>
          <p:cNvPr id="15" name="Group 15"/>
          <p:cNvGrpSpPr/>
          <p:nvPr/>
        </p:nvGrpSpPr>
        <p:grpSpPr>
          <a:xfrm>
            <a:off x="11003280" y="1933942"/>
            <a:ext cx="2956560" cy="7675074"/>
            <a:chOff x="0" y="0"/>
            <a:chExt cx="778682" cy="2021419"/>
          </a:xfrm>
        </p:grpSpPr>
        <p:sp>
          <p:nvSpPr>
            <p:cNvPr id="16" name="Freeform 16"/>
            <p:cNvSpPr/>
            <p:nvPr/>
          </p:nvSpPr>
          <p:spPr>
            <a:xfrm>
              <a:off x="0" y="0"/>
              <a:ext cx="778682" cy="2021419"/>
            </a:xfrm>
            <a:custGeom>
              <a:avLst/>
              <a:gdLst/>
              <a:ahLst/>
              <a:cxnLst/>
              <a:rect l="l" t="t" r="r" b="b"/>
              <a:pathLst>
                <a:path w="778682" h="2021419">
                  <a:moveTo>
                    <a:pt x="39278" y="0"/>
                  </a:moveTo>
                  <a:lnTo>
                    <a:pt x="739404" y="0"/>
                  </a:lnTo>
                  <a:cubicBezTo>
                    <a:pt x="761097" y="0"/>
                    <a:pt x="778682" y="17586"/>
                    <a:pt x="778682" y="39278"/>
                  </a:cubicBezTo>
                  <a:lnTo>
                    <a:pt x="778682" y="1982140"/>
                  </a:lnTo>
                  <a:cubicBezTo>
                    <a:pt x="778682" y="2003833"/>
                    <a:pt x="761097" y="2021419"/>
                    <a:pt x="739404" y="2021419"/>
                  </a:cubicBezTo>
                  <a:lnTo>
                    <a:pt x="39278" y="2021419"/>
                  </a:lnTo>
                  <a:cubicBezTo>
                    <a:pt x="17586" y="2021419"/>
                    <a:pt x="0" y="2003833"/>
                    <a:pt x="0" y="1982140"/>
                  </a:cubicBezTo>
                  <a:lnTo>
                    <a:pt x="0" y="39278"/>
                  </a:lnTo>
                  <a:cubicBezTo>
                    <a:pt x="0" y="17586"/>
                    <a:pt x="17586" y="0"/>
                    <a:pt x="39278" y="0"/>
                  </a:cubicBezTo>
                  <a:close/>
                </a:path>
              </a:pathLst>
            </a:custGeom>
            <a:solidFill>
              <a:srgbClr val="FFFFFF"/>
            </a:solidFill>
            <a:ln w="38100" cap="sq">
              <a:solidFill>
                <a:srgbClr val="D76523"/>
              </a:solidFill>
              <a:prstDash val="solid"/>
              <a:miter/>
            </a:ln>
          </p:spPr>
          <p:txBody>
            <a:bodyPr/>
            <a:lstStyle/>
            <a:p>
              <a:endParaRPr lang="en-US"/>
            </a:p>
          </p:txBody>
        </p:sp>
        <p:sp>
          <p:nvSpPr>
            <p:cNvPr id="17" name="TextBox 17"/>
            <p:cNvSpPr txBox="1"/>
            <p:nvPr/>
          </p:nvSpPr>
          <p:spPr>
            <a:xfrm>
              <a:off x="0" y="-38100"/>
              <a:ext cx="778682" cy="2059519"/>
            </a:xfrm>
            <a:prstGeom prst="rect">
              <a:avLst/>
            </a:prstGeom>
          </p:spPr>
          <p:txBody>
            <a:bodyPr lIns="50800" tIns="50800" rIns="50800" bIns="50800" rtlCol="0" anchor="ctr"/>
            <a:lstStyle/>
            <a:p>
              <a:pPr algn="ctr">
                <a:lnSpc>
                  <a:spcPts val="2659"/>
                </a:lnSpc>
              </a:pPr>
              <a:r>
                <a:rPr lang="en-US" sz="1899" spc="18">
                  <a:solidFill>
                    <a:srgbClr val="D76523"/>
                  </a:solidFill>
                  <a:latin typeface="Nexa"/>
                  <a:ea typeface="Nexa"/>
                  <a:cs typeface="Nexa"/>
                  <a:sym typeface="Nexa"/>
                </a:rPr>
                <a:t>Students may select a variety of electives to satisfy this endorsement. Students may complete the 4x4 (must include Eng IV and Chem or Physics), or complete 4 credits in AP or dual credit courses</a:t>
              </a:r>
            </a:p>
          </p:txBody>
        </p:sp>
      </p:grpSp>
      <p:grpSp>
        <p:nvGrpSpPr>
          <p:cNvPr id="18" name="Group 18"/>
          <p:cNvGrpSpPr/>
          <p:nvPr/>
        </p:nvGrpSpPr>
        <p:grpSpPr>
          <a:xfrm>
            <a:off x="14340840" y="1933942"/>
            <a:ext cx="2956560" cy="7675074"/>
            <a:chOff x="0" y="0"/>
            <a:chExt cx="778682" cy="2021419"/>
          </a:xfrm>
        </p:grpSpPr>
        <p:sp>
          <p:nvSpPr>
            <p:cNvPr id="19" name="Freeform 19"/>
            <p:cNvSpPr/>
            <p:nvPr/>
          </p:nvSpPr>
          <p:spPr>
            <a:xfrm>
              <a:off x="0" y="0"/>
              <a:ext cx="778682" cy="2021419"/>
            </a:xfrm>
            <a:custGeom>
              <a:avLst/>
              <a:gdLst/>
              <a:ahLst/>
              <a:cxnLst/>
              <a:rect l="l" t="t" r="r" b="b"/>
              <a:pathLst>
                <a:path w="778682" h="2021419">
                  <a:moveTo>
                    <a:pt x="39278" y="0"/>
                  </a:moveTo>
                  <a:lnTo>
                    <a:pt x="739404" y="0"/>
                  </a:lnTo>
                  <a:cubicBezTo>
                    <a:pt x="761097" y="0"/>
                    <a:pt x="778682" y="17586"/>
                    <a:pt x="778682" y="39278"/>
                  </a:cubicBezTo>
                  <a:lnTo>
                    <a:pt x="778682" y="1982140"/>
                  </a:lnTo>
                  <a:cubicBezTo>
                    <a:pt x="778682" y="2003833"/>
                    <a:pt x="761097" y="2021419"/>
                    <a:pt x="739404" y="2021419"/>
                  </a:cubicBezTo>
                  <a:lnTo>
                    <a:pt x="39278" y="2021419"/>
                  </a:lnTo>
                  <a:cubicBezTo>
                    <a:pt x="17586" y="2021419"/>
                    <a:pt x="0" y="2003833"/>
                    <a:pt x="0" y="1982140"/>
                  </a:cubicBezTo>
                  <a:lnTo>
                    <a:pt x="0" y="39278"/>
                  </a:lnTo>
                  <a:cubicBezTo>
                    <a:pt x="0" y="17586"/>
                    <a:pt x="17586" y="0"/>
                    <a:pt x="39278" y="0"/>
                  </a:cubicBezTo>
                  <a:close/>
                </a:path>
              </a:pathLst>
            </a:custGeom>
            <a:solidFill>
              <a:srgbClr val="FFFFFF"/>
            </a:solidFill>
            <a:ln w="38100" cap="sq">
              <a:solidFill>
                <a:srgbClr val="D76523"/>
              </a:solidFill>
              <a:prstDash val="solid"/>
              <a:miter/>
            </a:ln>
          </p:spPr>
          <p:txBody>
            <a:bodyPr/>
            <a:lstStyle/>
            <a:p>
              <a:endParaRPr lang="en-US"/>
            </a:p>
          </p:txBody>
        </p:sp>
        <p:sp>
          <p:nvSpPr>
            <p:cNvPr id="20" name="TextBox 20"/>
            <p:cNvSpPr txBox="1"/>
            <p:nvPr/>
          </p:nvSpPr>
          <p:spPr>
            <a:xfrm>
              <a:off x="0" y="-38100"/>
              <a:ext cx="778682" cy="2059519"/>
            </a:xfrm>
            <a:prstGeom prst="rect">
              <a:avLst/>
            </a:prstGeom>
          </p:spPr>
          <p:txBody>
            <a:bodyPr lIns="50800" tIns="50800" rIns="50800" bIns="50800" rtlCol="0" anchor="ctr"/>
            <a:lstStyle/>
            <a:p>
              <a:pPr algn="ctr">
                <a:lnSpc>
                  <a:spcPts val="2659"/>
                </a:lnSpc>
              </a:pPr>
              <a:r>
                <a:rPr lang="en-US" sz="1899" spc="18">
                  <a:solidFill>
                    <a:srgbClr val="D76523"/>
                  </a:solidFill>
                  <a:latin typeface="Nexa"/>
                  <a:ea typeface="Nexa"/>
                  <a:cs typeface="Nexa"/>
                  <a:sym typeface="Nexa"/>
                </a:rPr>
                <a:t>Engineering</a:t>
              </a:r>
            </a:p>
            <a:p>
              <a:pPr algn="ctr">
                <a:lnSpc>
                  <a:spcPts val="2659"/>
                </a:lnSpc>
              </a:pPr>
              <a:r>
                <a:rPr lang="en-US" sz="1899" spc="18">
                  <a:solidFill>
                    <a:srgbClr val="D76523"/>
                  </a:solidFill>
                  <a:latin typeface="Nexa"/>
                  <a:ea typeface="Nexa"/>
                  <a:cs typeface="Nexa"/>
                  <a:sym typeface="Nexa"/>
                </a:rPr>
                <a:t>Programming &amp; Software Development</a:t>
              </a:r>
            </a:p>
            <a:p>
              <a:pPr algn="ctr">
                <a:lnSpc>
                  <a:spcPts val="2659"/>
                </a:lnSpc>
              </a:pPr>
              <a:r>
                <a:rPr lang="en-US" sz="1899" spc="18">
                  <a:solidFill>
                    <a:srgbClr val="D76523"/>
                  </a:solidFill>
                  <a:latin typeface="Nexa"/>
                  <a:ea typeface="Nexa"/>
                  <a:cs typeface="Nexa"/>
                  <a:sym typeface="Nexa"/>
                </a:rPr>
                <a:t>Math</a:t>
              </a:r>
            </a:p>
            <a:p>
              <a:pPr algn="ctr">
                <a:lnSpc>
                  <a:spcPts val="2659"/>
                </a:lnSpc>
              </a:pPr>
              <a:r>
                <a:rPr lang="en-US" sz="1899" spc="18">
                  <a:solidFill>
                    <a:srgbClr val="D76523"/>
                  </a:solidFill>
                  <a:latin typeface="Nexa"/>
                  <a:ea typeface="Nexa"/>
                  <a:cs typeface="Nexa"/>
                  <a:sym typeface="Nexa"/>
                </a:rPr>
                <a:t>Science</a:t>
              </a:r>
            </a:p>
          </p:txBody>
        </p:sp>
      </p:grpSp>
      <p:sp>
        <p:nvSpPr>
          <p:cNvPr id="21" name="Freeform 21"/>
          <p:cNvSpPr/>
          <p:nvPr/>
        </p:nvSpPr>
        <p:spPr>
          <a:xfrm>
            <a:off x="1069283" y="439404"/>
            <a:ext cx="1399597" cy="1072441"/>
          </a:xfrm>
          <a:custGeom>
            <a:avLst/>
            <a:gdLst/>
            <a:ahLst/>
            <a:cxnLst/>
            <a:rect l="l" t="t" r="r" b="b"/>
            <a:pathLst>
              <a:path w="1399597" h="1072441">
                <a:moveTo>
                  <a:pt x="0" y="0"/>
                </a:moveTo>
                <a:lnTo>
                  <a:pt x="1399597" y="0"/>
                </a:lnTo>
                <a:lnTo>
                  <a:pt x="1399597" y="1072441"/>
                </a:lnTo>
                <a:lnTo>
                  <a:pt x="0" y="1072441"/>
                </a:lnTo>
                <a:lnTo>
                  <a:pt x="0" y="0"/>
                </a:lnTo>
                <a:close/>
              </a:path>
            </a:pathLst>
          </a:custGeom>
          <a:blipFill>
            <a:blip r:embed="rId3"/>
            <a:stretch>
              <a:fillRect/>
            </a:stretch>
          </a:blipFill>
        </p:spPr>
        <p:txBody>
          <a:bodyPr/>
          <a:lstStyle/>
          <a:p>
            <a:endParaRPr lang="en-US"/>
          </a:p>
        </p:txBody>
      </p:sp>
      <p:sp>
        <p:nvSpPr>
          <p:cNvPr id="22" name="TextBox 22"/>
          <p:cNvSpPr txBox="1"/>
          <p:nvPr/>
        </p:nvSpPr>
        <p:spPr>
          <a:xfrm>
            <a:off x="2493045" y="328565"/>
            <a:ext cx="13301911" cy="1160768"/>
          </a:xfrm>
          <a:prstGeom prst="rect">
            <a:avLst/>
          </a:prstGeom>
        </p:spPr>
        <p:txBody>
          <a:bodyPr lIns="0" tIns="0" rIns="0" bIns="0" rtlCol="0" anchor="t">
            <a:spAutoFit/>
          </a:bodyPr>
          <a:lstStyle/>
          <a:p>
            <a:pPr algn="ctr">
              <a:lnSpc>
                <a:spcPts val="9520"/>
              </a:lnSpc>
            </a:pPr>
            <a:r>
              <a:rPr lang="en-US" sz="6800">
                <a:solidFill>
                  <a:srgbClr val="D76523"/>
                </a:solidFill>
                <a:latin typeface="Ribeye"/>
                <a:ea typeface="Ribeye"/>
                <a:cs typeface="Ribeye"/>
                <a:sym typeface="Ribeye"/>
              </a:rPr>
              <a:t>Endorsements</a:t>
            </a:r>
          </a:p>
        </p:txBody>
      </p:sp>
      <p:sp>
        <p:nvSpPr>
          <p:cNvPr id="23" name="Freeform 23"/>
          <p:cNvSpPr/>
          <p:nvPr/>
        </p:nvSpPr>
        <p:spPr>
          <a:xfrm flipH="1">
            <a:off x="15794955" y="461915"/>
            <a:ext cx="1399597" cy="1072441"/>
          </a:xfrm>
          <a:custGeom>
            <a:avLst/>
            <a:gdLst/>
            <a:ahLst/>
            <a:cxnLst/>
            <a:rect l="l" t="t" r="r" b="b"/>
            <a:pathLst>
              <a:path w="1399597" h="1072441">
                <a:moveTo>
                  <a:pt x="1399597" y="0"/>
                </a:moveTo>
                <a:lnTo>
                  <a:pt x="0" y="0"/>
                </a:lnTo>
                <a:lnTo>
                  <a:pt x="0" y="1072441"/>
                </a:lnTo>
                <a:lnTo>
                  <a:pt x="1399597" y="1072441"/>
                </a:lnTo>
                <a:lnTo>
                  <a:pt x="1399597" y="0"/>
                </a:lnTo>
                <a:close/>
              </a:path>
            </a:pathLst>
          </a:custGeom>
          <a:blipFill>
            <a:blip r:embed="rId3"/>
            <a:stretch>
              <a:fillRect/>
            </a:stretch>
          </a:blipFill>
        </p:spPr>
        <p:txBody>
          <a:bodyPr/>
          <a:lstStyle/>
          <a:p>
            <a:endParaRPr lang="en-US"/>
          </a:p>
        </p:txBody>
      </p:sp>
      <p:sp>
        <p:nvSpPr>
          <p:cNvPr id="24" name="TextBox 24"/>
          <p:cNvSpPr txBox="1"/>
          <p:nvPr/>
        </p:nvSpPr>
        <p:spPr>
          <a:xfrm>
            <a:off x="1441613" y="2202772"/>
            <a:ext cx="2054533" cy="1047736"/>
          </a:xfrm>
          <a:prstGeom prst="rect">
            <a:avLst/>
          </a:prstGeom>
        </p:spPr>
        <p:txBody>
          <a:bodyPr lIns="0" tIns="0" rIns="0" bIns="0" rtlCol="0" anchor="t">
            <a:spAutoFit/>
          </a:bodyPr>
          <a:lstStyle/>
          <a:p>
            <a:pPr algn="ctr">
              <a:lnSpc>
                <a:spcPts val="4200"/>
              </a:lnSpc>
            </a:pPr>
            <a:r>
              <a:rPr lang="en-US" sz="3000" b="1" u="sng">
                <a:solidFill>
                  <a:srgbClr val="D76523"/>
                </a:solidFill>
                <a:latin typeface="Nexa Bold"/>
                <a:ea typeface="Nexa Bold"/>
                <a:cs typeface="Nexa Bold"/>
                <a:sym typeface="Nexa Bold"/>
              </a:rPr>
              <a:t>Business &amp; Industry</a:t>
            </a:r>
          </a:p>
        </p:txBody>
      </p:sp>
      <p:sp>
        <p:nvSpPr>
          <p:cNvPr id="25" name="TextBox 25"/>
          <p:cNvSpPr txBox="1"/>
          <p:nvPr/>
        </p:nvSpPr>
        <p:spPr>
          <a:xfrm>
            <a:off x="4779173" y="2183429"/>
            <a:ext cx="2054533" cy="1047736"/>
          </a:xfrm>
          <a:prstGeom prst="rect">
            <a:avLst/>
          </a:prstGeom>
        </p:spPr>
        <p:txBody>
          <a:bodyPr lIns="0" tIns="0" rIns="0" bIns="0" rtlCol="0" anchor="t">
            <a:spAutoFit/>
          </a:bodyPr>
          <a:lstStyle/>
          <a:p>
            <a:pPr algn="ctr">
              <a:lnSpc>
                <a:spcPts val="4200"/>
              </a:lnSpc>
            </a:pPr>
            <a:r>
              <a:rPr lang="en-US" sz="3000" b="1" u="sng">
                <a:solidFill>
                  <a:srgbClr val="D76523"/>
                </a:solidFill>
                <a:latin typeface="Nexa Bold"/>
                <a:ea typeface="Nexa Bold"/>
                <a:cs typeface="Nexa Bold"/>
                <a:sym typeface="Nexa Bold"/>
              </a:rPr>
              <a:t>Public Service</a:t>
            </a:r>
          </a:p>
        </p:txBody>
      </p:sp>
      <p:sp>
        <p:nvSpPr>
          <p:cNvPr id="26" name="TextBox 26"/>
          <p:cNvSpPr txBox="1"/>
          <p:nvPr/>
        </p:nvSpPr>
        <p:spPr>
          <a:xfrm>
            <a:off x="7891227" y="2202772"/>
            <a:ext cx="2505547" cy="1047736"/>
          </a:xfrm>
          <a:prstGeom prst="rect">
            <a:avLst/>
          </a:prstGeom>
        </p:spPr>
        <p:txBody>
          <a:bodyPr lIns="0" tIns="0" rIns="0" bIns="0" rtlCol="0" anchor="t">
            <a:spAutoFit/>
          </a:bodyPr>
          <a:lstStyle/>
          <a:p>
            <a:pPr algn="ctr">
              <a:lnSpc>
                <a:spcPts val="4200"/>
              </a:lnSpc>
            </a:pPr>
            <a:r>
              <a:rPr lang="en-US" sz="3000" b="1" u="sng">
                <a:solidFill>
                  <a:srgbClr val="D76523"/>
                </a:solidFill>
                <a:latin typeface="Nexa Bold"/>
                <a:ea typeface="Nexa Bold"/>
                <a:cs typeface="Nexa Bold"/>
                <a:sym typeface="Nexa Bold"/>
              </a:rPr>
              <a:t>Arts &amp; Humanities</a:t>
            </a:r>
          </a:p>
        </p:txBody>
      </p:sp>
      <p:sp>
        <p:nvSpPr>
          <p:cNvPr id="27" name="TextBox 27"/>
          <p:cNvSpPr txBox="1"/>
          <p:nvPr/>
        </p:nvSpPr>
        <p:spPr>
          <a:xfrm>
            <a:off x="11041380" y="2202772"/>
            <a:ext cx="2854724" cy="481316"/>
          </a:xfrm>
          <a:prstGeom prst="rect">
            <a:avLst/>
          </a:prstGeom>
        </p:spPr>
        <p:txBody>
          <a:bodyPr lIns="0" tIns="0" rIns="0" bIns="0" rtlCol="0" anchor="t">
            <a:spAutoFit/>
          </a:bodyPr>
          <a:lstStyle/>
          <a:p>
            <a:pPr algn="ctr">
              <a:lnSpc>
                <a:spcPts val="3920"/>
              </a:lnSpc>
            </a:pPr>
            <a:r>
              <a:rPr lang="en-US" sz="2800" b="1" u="sng">
                <a:solidFill>
                  <a:srgbClr val="D76523"/>
                </a:solidFill>
                <a:latin typeface="Nexa Bold"/>
                <a:ea typeface="Nexa Bold"/>
                <a:cs typeface="Nexa Bold"/>
                <a:sym typeface="Nexa Bold"/>
              </a:rPr>
              <a:t>Multidisciplinary</a:t>
            </a:r>
          </a:p>
        </p:txBody>
      </p:sp>
      <p:sp>
        <p:nvSpPr>
          <p:cNvPr id="28" name="TextBox 28"/>
          <p:cNvSpPr txBox="1"/>
          <p:nvPr/>
        </p:nvSpPr>
        <p:spPr>
          <a:xfrm>
            <a:off x="14791853" y="2202772"/>
            <a:ext cx="2054533" cy="514336"/>
          </a:xfrm>
          <a:prstGeom prst="rect">
            <a:avLst/>
          </a:prstGeom>
        </p:spPr>
        <p:txBody>
          <a:bodyPr lIns="0" tIns="0" rIns="0" bIns="0" rtlCol="0" anchor="t">
            <a:spAutoFit/>
          </a:bodyPr>
          <a:lstStyle/>
          <a:p>
            <a:pPr algn="ctr">
              <a:lnSpc>
                <a:spcPts val="4200"/>
              </a:lnSpc>
            </a:pPr>
            <a:r>
              <a:rPr lang="en-US" sz="3000" b="1" u="sng">
                <a:solidFill>
                  <a:srgbClr val="D76523"/>
                </a:solidFill>
                <a:latin typeface="Nexa Bold"/>
                <a:ea typeface="Nexa Bold"/>
                <a:cs typeface="Nexa Bold"/>
                <a:sym typeface="Nexa Bold"/>
              </a:rPr>
              <a:t>STEM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681</Words>
  <Application>Microsoft Office PowerPoint</Application>
  <PresentationFormat>Custom</PresentationFormat>
  <Paragraphs>133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Nexa Bold</vt:lpstr>
      <vt:lpstr>Ribeye</vt:lpstr>
      <vt:lpstr>Calibri</vt:lpstr>
      <vt:lpstr>Nexa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10.9.25 Coffee with the Counselors </dc:title>
  <cp:lastModifiedBy>Wilcox, Emily</cp:lastModifiedBy>
  <cp:revision>1</cp:revision>
  <dcterms:created xsi:type="dcterms:W3CDTF">2006-08-16T00:00:00Z</dcterms:created>
  <dcterms:modified xsi:type="dcterms:W3CDTF">2025-10-09T18:07:43Z</dcterms:modified>
  <dc:identifier>DAGysupWgM0</dc:identifier>
</cp:coreProperties>
</file>